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9.jpeg" ContentType="image/jpeg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10.jpeg" ContentType="image/jpe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2956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2956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5806440"/>
            <a:ext cx="10079640" cy="175428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0" y="234108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solidFill>
                  <a:srgbClr val="006699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6699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4056120"/>
            <a:ext cx="9071640" cy="2097360"/>
          </a:xfrm>
          <a:prstGeom prst="rect">
            <a:avLst/>
          </a:prstGeom>
        </p:spPr>
        <p:txBody>
          <a:bodyPr lIns="0" rIns="0" tIns="0" bIns="0">
            <a:normAutofit fontScale="65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9DC12DD4-84B8-4655-8F49-633DAB13F4C5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941760"/>
          </a:xfrm>
          <a:prstGeom prst="rect">
            <a:avLst/>
          </a:prstGeom>
          <a:gradFill rotWithShape="0"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0" y="6620400"/>
            <a:ext cx="10076760" cy="941760"/>
          </a:xfrm>
          <a:prstGeom prst="rect">
            <a:avLst/>
          </a:prstGeom>
          <a:gradFill rotWithShape="0"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66cc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66cc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66cc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66cc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66cc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66cc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66cc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66cc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66cc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66cc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66cc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6383AD9-56B1-42BA-A112-5D6663DC97FA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234108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006699"/>
                </a:solidFill>
                <a:latin typeface="Arial"/>
              </a:rPr>
              <a:t>Les Emails (Courriels)</a:t>
            </a:r>
            <a:endParaRPr b="0" lang="fr-FR" sz="4400" spc="-1" strike="noStrike">
              <a:solidFill>
                <a:srgbClr val="006699"/>
              </a:solid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216000" y="6840000"/>
            <a:ext cx="12960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fr-FR" sz="1800" spc="-1" strike="noStrike">
                <a:latin typeface="Arial"/>
              </a:rPr>
              <a:t>2020/02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87" name="TextShape 3"/>
          <p:cNvSpPr txBox="1"/>
          <p:nvPr/>
        </p:nvSpPr>
        <p:spPr>
          <a:xfrm>
            <a:off x="7920000" y="6840000"/>
            <a:ext cx="18720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fr-FR" sz="1800" spc="-1" strike="noStrike">
                <a:latin typeface="Arial"/>
              </a:rPr>
              <a:t>Daniel DURAND</a:t>
            </a:r>
            <a:endParaRPr b="0" lang="fr-F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Thunderbird / Paramètrage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5" name="" descr=""/>
          <p:cNvPicPr/>
          <p:nvPr/>
        </p:nvPicPr>
        <p:blipFill>
          <a:blip r:embed="rId1"/>
          <a:stretch/>
        </p:blipFill>
        <p:spPr>
          <a:xfrm>
            <a:off x="1800000" y="1137240"/>
            <a:ext cx="6129360" cy="5414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Pièces jointes (dans Gmail)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983880" y="1014840"/>
            <a:ext cx="8112240" cy="6041160"/>
          </a:xfrm>
          <a:prstGeom prst="rect">
            <a:avLst/>
          </a:prstGeom>
          <a:ln>
            <a:noFill/>
          </a:ln>
        </p:spPr>
      </p:pic>
      <p:sp>
        <p:nvSpPr>
          <p:cNvPr id="138" name="CustomShape 2"/>
          <p:cNvSpPr/>
          <p:nvPr/>
        </p:nvSpPr>
        <p:spPr>
          <a:xfrm>
            <a:off x="1656000" y="3312000"/>
            <a:ext cx="3168000" cy="3240000"/>
          </a:xfrm>
          <a:prstGeom prst="rect">
            <a:avLst/>
          </a:prstGeom>
          <a:solidFill>
            <a:srgbClr val="ef413d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139" name="" descr=""/>
          <p:cNvPicPr/>
          <p:nvPr/>
        </p:nvPicPr>
        <p:blipFill>
          <a:blip r:embed="rId2"/>
          <a:stretch/>
        </p:blipFill>
        <p:spPr>
          <a:xfrm>
            <a:off x="1728000" y="3384000"/>
            <a:ext cx="3054960" cy="3096000"/>
          </a:xfrm>
          <a:prstGeom prst="rect">
            <a:avLst/>
          </a:prstGeom>
          <a:ln>
            <a:noFill/>
          </a:ln>
        </p:spPr>
      </p:pic>
      <p:sp>
        <p:nvSpPr>
          <p:cNvPr id="140" name="CustomShape 3"/>
          <p:cNvSpPr/>
          <p:nvPr/>
        </p:nvSpPr>
        <p:spPr>
          <a:xfrm>
            <a:off x="5184000" y="3672000"/>
            <a:ext cx="4680000" cy="2376000"/>
          </a:xfrm>
          <a:prstGeom prst="rect">
            <a:avLst/>
          </a:prstGeom>
          <a:solidFill>
            <a:srgbClr val="ef413d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141" name="" descr=""/>
          <p:cNvPicPr/>
          <p:nvPr/>
        </p:nvPicPr>
        <p:blipFill>
          <a:blip r:embed="rId3"/>
          <a:stretch/>
        </p:blipFill>
        <p:spPr>
          <a:xfrm>
            <a:off x="5256000" y="3744000"/>
            <a:ext cx="4545000" cy="2257200"/>
          </a:xfrm>
          <a:prstGeom prst="rect">
            <a:avLst/>
          </a:prstGeom>
          <a:ln>
            <a:noFill/>
          </a:ln>
        </p:spPr>
      </p:pic>
      <p:sp>
        <p:nvSpPr>
          <p:cNvPr id="142" name="CustomShape 4"/>
          <p:cNvSpPr/>
          <p:nvPr/>
        </p:nvSpPr>
        <p:spPr>
          <a:xfrm>
            <a:off x="144000" y="2592000"/>
            <a:ext cx="1656000" cy="288000"/>
          </a:xfrm>
          <a:prstGeom prst="wedgeRoundRectCallout">
            <a:avLst>
              <a:gd name="adj1" fmla="val 46717"/>
              <a:gd name="adj2" fmla="val -352495"/>
              <a:gd name="adj3" fmla="val 16667"/>
            </a:avLst>
          </a:prstGeom>
          <a:solidFill>
            <a:srgbClr val="729fcf">
              <a:alpha val="25000"/>
            </a:srgbClr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300" spc="-1" strike="noStrike">
                <a:latin typeface="Arial"/>
              </a:rPr>
              <a:t>1. Nouveau message</a:t>
            </a:r>
            <a:endParaRPr b="0" lang="fr-FR" sz="1300" spc="-1" strike="noStrike">
              <a:latin typeface="Arial"/>
            </a:endParaRPr>
          </a:p>
        </p:txBody>
      </p:sp>
      <p:sp>
        <p:nvSpPr>
          <p:cNvPr id="143" name="CustomShape 5"/>
          <p:cNvSpPr/>
          <p:nvPr/>
        </p:nvSpPr>
        <p:spPr>
          <a:xfrm>
            <a:off x="2592000" y="3888000"/>
            <a:ext cx="2016000" cy="288000"/>
          </a:xfrm>
          <a:prstGeom prst="wedgeRoundRectCallout">
            <a:avLst>
              <a:gd name="adj1" fmla="val -53462"/>
              <a:gd name="adj2" fmla="val 760861"/>
              <a:gd name="adj3" fmla="val 16667"/>
            </a:avLst>
          </a:prstGeom>
          <a:solidFill>
            <a:srgbClr val="729fcf">
              <a:alpha val="25000"/>
            </a:srgbClr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300" spc="-1" strike="noStrike">
                <a:latin typeface="Arial"/>
              </a:rPr>
              <a:t>2. Cliquer sur le</a:t>
            </a:r>
            <a:r>
              <a:rPr b="0" i="1" lang="fr-FR" sz="1300" spc="-1" strike="noStrike">
                <a:latin typeface="Arial"/>
              </a:rPr>
              <a:t> trombone</a:t>
            </a:r>
            <a:endParaRPr b="0" lang="fr-FR" sz="1300" spc="-1" strike="noStrike">
              <a:latin typeface="Arial"/>
            </a:endParaRPr>
          </a:p>
        </p:txBody>
      </p:sp>
      <p:sp>
        <p:nvSpPr>
          <p:cNvPr id="144" name="CustomShape 6"/>
          <p:cNvSpPr/>
          <p:nvPr/>
        </p:nvSpPr>
        <p:spPr>
          <a:xfrm>
            <a:off x="5256000" y="2880000"/>
            <a:ext cx="2304000" cy="504000"/>
          </a:xfrm>
          <a:prstGeom prst="wedgeRoundRectCallout">
            <a:avLst>
              <a:gd name="adj1" fmla="val 47606"/>
              <a:gd name="adj2" fmla="val 330226"/>
              <a:gd name="adj3" fmla="val 16667"/>
            </a:avLst>
          </a:prstGeom>
          <a:solidFill>
            <a:srgbClr val="729fcf">
              <a:alpha val="25000"/>
            </a:srgbClr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300" spc="-1" strike="noStrike">
                <a:latin typeface="Arial"/>
              </a:rPr>
              <a:t>3. Trouver le pièce jointe dans </a:t>
            </a:r>
            <a:endParaRPr b="0" lang="fr-FR" sz="1300" spc="-1" strike="noStrike">
              <a:latin typeface="Arial"/>
            </a:endParaRPr>
          </a:p>
          <a:p>
            <a:pPr algn="ctr"/>
            <a:r>
              <a:rPr b="0" lang="fr-FR" sz="1300" spc="-1" strike="noStrike">
                <a:latin typeface="Arial"/>
              </a:rPr>
              <a:t>l’explorateur Windows</a:t>
            </a:r>
            <a:endParaRPr b="0" lang="fr-FR" sz="1300" spc="-1" strike="noStrike">
              <a:latin typeface="Arial"/>
            </a:endParaRPr>
          </a:p>
        </p:txBody>
      </p:sp>
      <p:sp>
        <p:nvSpPr>
          <p:cNvPr id="145" name="CustomShape 7"/>
          <p:cNvSpPr/>
          <p:nvPr/>
        </p:nvSpPr>
        <p:spPr>
          <a:xfrm>
            <a:off x="5976000" y="6001200"/>
            <a:ext cx="1656000" cy="288000"/>
          </a:xfrm>
          <a:prstGeom prst="wedgeRoundRectCallout">
            <a:avLst>
              <a:gd name="adj1" fmla="val 111550"/>
              <a:gd name="adj2" fmla="val -103430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300" spc="-1" strike="noStrike">
                <a:latin typeface="Arial"/>
              </a:rPr>
              <a:t>4, Cliquer </a:t>
            </a:r>
            <a:r>
              <a:rPr b="0" i="1" lang="fr-FR" sz="1300" spc="-1" strike="noStrike">
                <a:latin typeface="Arial"/>
              </a:rPr>
              <a:t>Ouvrir</a:t>
            </a:r>
            <a:endParaRPr b="0" lang="fr-FR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Modes d’accès au e-mails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504000" y="1584000"/>
            <a:ext cx="9071640" cy="39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66cc"/>
                </a:solidFill>
                <a:latin typeface="Arial"/>
              </a:rPr>
              <a:t>Sur le serveur</a:t>
            </a:r>
            <a:endParaRPr b="0" lang="fr-FR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66cc"/>
                </a:solidFill>
                <a:latin typeface="Arial"/>
              </a:rPr>
              <a:t>Via une application locale sur le PC</a:t>
            </a:r>
            <a:endParaRPr b="0" lang="fr-FR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fr-FR" sz="3200" spc="-1" strike="noStrike">
                <a:solidFill>
                  <a:srgbClr val="0066cc"/>
                </a:solidFill>
                <a:latin typeface="Arial"/>
              </a:rPr>
              <a:t>Ne sont pas exclusifs</a:t>
            </a:r>
            <a:endParaRPr b="0" lang="fr-FR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Internet (Serveur / PC)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2232000" y="951840"/>
            <a:ext cx="5860440" cy="5600160"/>
          </a:xfrm>
          <a:prstGeom prst="rect">
            <a:avLst/>
          </a:prstGeom>
          <a:ln>
            <a:noFill/>
          </a:ln>
        </p:spPr>
      </p:pic>
      <p:grpSp>
        <p:nvGrpSpPr>
          <p:cNvPr id="92" name="Group 2"/>
          <p:cNvGrpSpPr/>
          <p:nvPr/>
        </p:nvGrpSpPr>
        <p:grpSpPr>
          <a:xfrm>
            <a:off x="792000" y="2376000"/>
            <a:ext cx="7488000" cy="3168000"/>
            <a:chOff x="792000" y="2376000"/>
            <a:chExt cx="7488000" cy="3168000"/>
          </a:xfrm>
        </p:grpSpPr>
        <p:sp>
          <p:nvSpPr>
            <p:cNvPr id="93" name="CustomShape 3"/>
            <p:cNvSpPr/>
            <p:nvPr/>
          </p:nvSpPr>
          <p:spPr>
            <a:xfrm>
              <a:off x="2448000" y="3960000"/>
              <a:ext cx="1008000" cy="216000"/>
            </a:xfrm>
            <a:prstGeom prst="wedgeRoundRectCallout">
              <a:avLst>
                <a:gd name="adj1" fmla="val 92944"/>
                <a:gd name="adj2" fmla="val -204907"/>
                <a:gd name="adj3" fmla="val 16667"/>
              </a:avLst>
            </a:prstGeom>
            <a:solidFill>
              <a:srgbClr val="f58220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/>
              <a:r>
                <a:rPr b="0" i="1" lang="fr-FR" sz="1500" spc="-1" strike="noStrike">
                  <a:solidFill>
                    <a:srgbClr val="ffffff"/>
                  </a:solidFill>
                  <a:latin typeface="Arial"/>
                </a:rPr>
                <a:t>FAI Orange</a:t>
              </a:r>
              <a:endParaRPr b="0" lang="fr-FR" sz="1500" spc="-1" strike="noStrike">
                <a:latin typeface="Arial"/>
              </a:endParaRPr>
            </a:p>
          </p:txBody>
        </p:sp>
        <p:sp>
          <p:nvSpPr>
            <p:cNvPr id="94" name="CustomShape 4"/>
            <p:cNvSpPr/>
            <p:nvPr/>
          </p:nvSpPr>
          <p:spPr>
            <a:xfrm>
              <a:off x="6984000" y="4824000"/>
              <a:ext cx="936000" cy="216000"/>
            </a:xfrm>
            <a:prstGeom prst="wedgeRoundRectCallout">
              <a:avLst>
                <a:gd name="adj1" fmla="val -163837"/>
                <a:gd name="adj2" fmla="val -86435"/>
                <a:gd name="adj3" fmla="val 16667"/>
              </a:avLst>
            </a:prstGeom>
            <a:solidFill>
              <a:srgbClr val="f58220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/>
              <a:r>
                <a:rPr b="0" i="1" lang="fr-FR" sz="1500" spc="-1" strike="noStrike">
                  <a:solidFill>
                    <a:srgbClr val="ffffff"/>
                  </a:solidFill>
                  <a:latin typeface="Arial"/>
                </a:rPr>
                <a:t>FAI Free</a:t>
              </a:r>
              <a:endParaRPr b="0" lang="fr-FR" sz="1500" spc="-1" strike="noStrike">
                <a:latin typeface="Arial"/>
              </a:endParaRPr>
            </a:p>
          </p:txBody>
        </p:sp>
        <p:sp>
          <p:nvSpPr>
            <p:cNvPr id="95" name="CustomShape 5"/>
            <p:cNvSpPr/>
            <p:nvPr/>
          </p:nvSpPr>
          <p:spPr>
            <a:xfrm>
              <a:off x="7056000" y="2592000"/>
              <a:ext cx="1224000" cy="216000"/>
            </a:xfrm>
            <a:prstGeom prst="wedgeRoundRectCallout">
              <a:avLst>
                <a:gd name="adj1" fmla="val -96129"/>
                <a:gd name="adj2" fmla="val 309231"/>
                <a:gd name="adj3" fmla="val 16667"/>
              </a:avLst>
            </a:prstGeom>
            <a:solidFill>
              <a:srgbClr val="f58220"/>
            </a:solidFill>
            <a:ln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/>
              <a:r>
                <a:rPr b="0" i="1" lang="fr-FR" sz="1500" spc="-1" strike="noStrike">
                  <a:solidFill>
                    <a:srgbClr val="ffffff"/>
                  </a:solidFill>
                  <a:latin typeface="Arial"/>
                </a:rPr>
                <a:t>FAI Bouygues</a:t>
              </a:r>
              <a:endParaRPr b="0" lang="fr-FR" sz="1500" spc="-1" strike="noStrike">
                <a:latin typeface="Arial"/>
              </a:endParaRPr>
            </a:p>
          </p:txBody>
        </p:sp>
        <p:grpSp>
          <p:nvGrpSpPr>
            <p:cNvPr id="96" name="Group 6"/>
            <p:cNvGrpSpPr/>
            <p:nvPr/>
          </p:nvGrpSpPr>
          <p:grpSpPr>
            <a:xfrm>
              <a:off x="3816000" y="2376000"/>
              <a:ext cx="648000" cy="216000"/>
              <a:chOff x="3816000" y="2376000"/>
              <a:chExt cx="648000" cy="216000"/>
            </a:xfrm>
          </p:grpSpPr>
          <p:sp>
            <p:nvSpPr>
              <p:cNvPr id="97" name="CustomShape 7"/>
              <p:cNvSpPr/>
              <p:nvPr/>
            </p:nvSpPr>
            <p:spPr>
              <a:xfrm>
                <a:off x="3816000" y="2376000"/>
                <a:ext cx="648000" cy="216000"/>
              </a:xfrm>
              <a:prstGeom prst="wedgeRoundRectCallout">
                <a:avLst>
                  <a:gd name="adj1" fmla="val 168097"/>
                  <a:gd name="adj2" fmla="val 58481"/>
                  <a:gd name="adj3" fmla="val 16667"/>
                </a:avLst>
              </a:prstGeom>
              <a:solidFill>
                <a:srgbClr val="f58220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/>
                <a:r>
                  <a:rPr b="0" i="1" lang="fr-FR" sz="1500" spc="-1" strike="noStrike">
                    <a:solidFill>
                      <a:srgbClr val="ffffff"/>
                    </a:solidFill>
                    <a:latin typeface="Arial"/>
                  </a:rPr>
                  <a:t>Gmail</a:t>
                </a:r>
                <a:endParaRPr b="0" lang="fr-FR" sz="1500" spc="-1" strike="noStrike">
                  <a:latin typeface="Arial"/>
                </a:endParaRPr>
              </a:p>
            </p:txBody>
          </p:sp>
          <p:sp>
            <p:nvSpPr>
              <p:cNvPr id="98" name="CustomShape 8"/>
              <p:cNvSpPr/>
              <p:nvPr/>
            </p:nvSpPr>
            <p:spPr>
              <a:xfrm>
                <a:off x="3816000" y="2385360"/>
                <a:ext cx="648000" cy="206640"/>
              </a:xfrm>
              <a:prstGeom prst="wedgeRoundRectCallout">
                <a:avLst>
                  <a:gd name="adj1" fmla="val 68541"/>
                  <a:gd name="adj2" fmla="val 966347"/>
                  <a:gd name="adj3" fmla="val 16667"/>
                </a:avLst>
              </a:prstGeom>
              <a:solidFill>
                <a:srgbClr val="f58220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/>
                <a:r>
                  <a:rPr b="0" i="1" lang="fr-FR" sz="1500" spc="-1" strike="noStrike">
                    <a:solidFill>
                      <a:srgbClr val="ffffff"/>
                    </a:solidFill>
                    <a:latin typeface="Arial"/>
                  </a:rPr>
                  <a:t>Gmail</a:t>
                </a:r>
                <a:endParaRPr b="0" lang="fr-FR" sz="1500" spc="-1" strike="noStrike">
                  <a:latin typeface="Arial"/>
                </a:endParaRPr>
              </a:p>
            </p:txBody>
          </p:sp>
        </p:grpSp>
        <p:sp>
          <p:nvSpPr>
            <p:cNvPr id="99" name="CustomShape 9"/>
            <p:cNvSpPr/>
            <p:nvPr/>
          </p:nvSpPr>
          <p:spPr>
            <a:xfrm>
              <a:off x="792000" y="5328000"/>
              <a:ext cx="864000" cy="216000"/>
            </a:xfrm>
            <a:prstGeom prst="wedgeRoundRectCallout">
              <a:avLst>
                <a:gd name="adj1" fmla="val 19592"/>
                <a:gd name="adj2" fmla="val -5574"/>
                <a:gd name="adj3" fmla="val 16667"/>
              </a:avLst>
            </a:prstGeom>
            <a:solidFill>
              <a:srgbClr val="f58220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/>
              <a:r>
                <a:rPr b="0" i="1" lang="fr-FR" sz="1500" spc="-1" strike="noStrike">
                  <a:solidFill>
                    <a:srgbClr val="ffffff"/>
                  </a:solidFill>
                  <a:latin typeface="Arial"/>
                </a:rPr>
                <a:t>Serveur</a:t>
              </a:r>
              <a:endParaRPr b="0" lang="fr-FR" sz="1500" spc="-1" strike="noStrike">
                <a:latin typeface="Arial"/>
              </a:endParaRPr>
            </a:p>
          </p:txBody>
        </p:sp>
      </p:grpSp>
      <p:grpSp>
        <p:nvGrpSpPr>
          <p:cNvPr id="100" name="Group 10"/>
          <p:cNvGrpSpPr/>
          <p:nvPr/>
        </p:nvGrpSpPr>
        <p:grpSpPr>
          <a:xfrm>
            <a:off x="792000" y="1224000"/>
            <a:ext cx="8280000" cy="4608000"/>
            <a:chOff x="792000" y="1224000"/>
            <a:chExt cx="8280000" cy="4608000"/>
          </a:xfrm>
        </p:grpSpPr>
        <p:sp>
          <p:nvSpPr>
            <p:cNvPr id="101" name="CustomShape 11"/>
            <p:cNvSpPr/>
            <p:nvPr/>
          </p:nvSpPr>
          <p:spPr>
            <a:xfrm>
              <a:off x="8208000" y="1224000"/>
              <a:ext cx="792000" cy="216000"/>
            </a:xfrm>
            <a:prstGeom prst="wedgeRoundRectCallout">
              <a:avLst>
                <a:gd name="adj1" fmla="val -174305"/>
                <a:gd name="adj2" fmla="val 281111"/>
                <a:gd name="adj3" fmla="val 16667"/>
              </a:avLst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/>
              <a:r>
                <a:rPr b="0" i="1" lang="fr-FR" sz="1500" spc="-1" strike="noStrike">
                  <a:latin typeface="Arial"/>
                </a:rPr>
                <a:t>Monique</a:t>
              </a:r>
              <a:endParaRPr b="0" lang="fr-FR" sz="1500" spc="-1" strike="noStrike">
                <a:latin typeface="Arial"/>
              </a:endParaRPr>
            </a:p>
          </p:txBody>
        </p:sp>
        <p:grpSp>
          <p:nvGrpSpPr>
            <p:cNvPr id="102" name="Group 12"/>
            <p:cNvGrpSpPr/>
            <p:nvPr/>
          </p:nvGrpSpPr>
          <p:grpSpPr>
            <a:xfrm>
              <a:off x="792000" y="1368000"/>
              <a:ext cx="8280000" cy="4464000"/>
              <a:chOff x="792000" y="1368000"/>
              <a:chExt cx="8280000" cy="4464000"/>
            </a:xfrm>
          </p:grpSpPr>
          <p:grpSp>
            <p:nvGrpSpPr>
              <p:cNvPr id="103" name="Group 13"/>
              <p:cNvGrpSpPr/>
              <p:nvPr/>
            </p:nvGrpSpPr>
            <p:grpSpPr>
              <a:xfrm>
                <a:off x="1152000" y="1368000"/>
                <a:ext cx="7920000" cy="4176000"/>
                <a:chOff x="1152000" y="1368000"/>
                <a:chExt cx="7920000" cy="4176000"/>
              </a:xfrm>
            </p:grpSpPr>
            <p:sp>
              <p:nvSpPr>
                <p:cNvPr id="104" name="CustomShape 14"/>
                <p:cNvSpPr/>
                <p:nvPr/>
              </p:nvSpPr>
              <p:spPr>
                <a:xfrm>
                  <a:off x="8280000" y="5328000"/>
                  <a:ext cx="792000" cy="216000"/>
                </a:xfrm>
                <a:prstGeom prst="wedgeRoundRectCallout">
                  <a:avLst>
                    <a:gd name="adj1" fmla="val -186708"/>
                    <a:gd name="adj2" fmla="val 43342"/>
                    <a:gd name="adj3" fmla="val 16667"/>
                  </a:avLst>
                </a:prstGeom>
                <a:solidFill>
                  <a:srgbClr val="729fcf"/>
                </a:solidFill>
                <a:ln>
                  <a:solidFill>
                    <a:srgbClr val="3465a4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pPr algn="ctr"/>
                  <a:r>
                    <a:rPr b="0" i="1" lang="fr-FR" sz="1500" spc="-1" strike="noStrike">
                      <a:latin typeface="Arial"/>
                    </a:rPr>
                    <a:t>Thierry</a:t>
                  </a:r>
                  <a:endParaRPr b="0" lang="fr-FR" sz="1500" spc="-1" strike="noStrike">
                    <a:latin typeface="Arial"/>
                  </a:endParaRPr>
                </a:p>
              </p:txBody>
            </p:sp>
            <p:sp>
              <p:nvSpPr>
                <p:cNvPr id="105" name="CustomShape 15"/>
                <p:cNvSpPr/>
                <p:nvPr/>
              </p:nvSpPr>
              <p:spPr>
                <a:xfrm>
                  <a:off x="1152000" y="1368000"/>
                  <a:ext cx="1008000" cy="216000"/>
                </a:xfrm>
                <a:prstGeom prst="wedgeRoundRectCallout">
                  <a:avLst>
                    <a:gd name="adj1" fmla="val 141893"/>
                    <a:gd name="adj2" fmla="val 279782"/>
                    <a:gd name="adj3" fmla="val 16667"/>
                  </a:avLst>
                </a:prstGeom>
                <a:solidFill>
                  <a:srgbClr val="729fcf"/>
                </a:solidFill>
                <a:ln>
                  <a:solidFill>
                    <a:srgbClr val="3465a4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pPr algn="ctr"/>
                  <a:r>
                    <a:rPr b="0" i="1" lang="fr-FR" sz="1500" spc="-1" strike="noStrike">
                      <a:latin typeface="Arial"/>
                    </a:rPr>
                    <a:t>Abdelkader</a:t>
                  </a:r>
                  <a:endParaRPr b="0" lang="fr-FR" sz="1500" spc="-1" strike="noStrike">
                    <a:latin typeface="Arial"/>
                  </a:endParaRPr>
                </a:p>
              </p:txBody>
            </p:sp>
            <p:sp>
              <p:nvSpPr>
                <p:cNvPr id="106" name="CustomShape 16"/>
                <p:cNvSpPr/>
                <p:nvPr/>
              </p:nvSpPr>
              <p:spPr>
                <a:xfrm>
                  <a:off x="1224000" y="3672000"/>
                  <a:ext cx="792000" cy="216000"/>
                </a:xfrm>
                <a:prstGeom prst="wedgeRoundRectCallout">
                  <a:avLst>
                    <a:gd name="adj1" fmla="val 125009"/>
                    <a:gd name="adj2" fmla="val -218550"/>
                    <a:gd name="adj3" fmla="val 16667"/>
                  </a:avLst>
                </a:prstGeom>
                <a:solidFill>
                  <a:srgbClr val="729fcf"/>
                </a:solidFill>
                <a:ln>
                  <a:solidFill>
                    <a:srgbClr val="3465a4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pPr algn="ctr"/>
                  <a:r>
                    <a:rPr b="0" i="1" lang="fr-FR" sz="1500" spc="-1" strike="noStrike">
                      <a:latin typeface="Arial"/>
                    </a:rPr>
                    <a:t>Daniel</a:t>
                  </a:r>
                  <a:endParaRPr b="0" lang="fr-FR" sz="1500" spc="-1" strike="noStrike">
                    <a:latin typeface="Arial"/>
                  </a:endParaRPr>
                </a:p>
              </p:txBody>
            </p:sp>
          </p:grpSp>
          <p:sp>
            <p:nvSpPr>
              <p:cNvPr id="107" name="CustomShape 17"/>
              <p:cNvSpPr/>
              <p:nvPr/>
            </p:nvSpPr>
            <p:spPr>
              <a:xfrm>
                <a:off x="792000" y="5616000"/>
                <a:ext cx="864000" cy="216000"/>
              </a:xfrm>
              <a:prstGeom prst="wedgeRoundRectCallout">
                <a:avLst>
                  <a:gd name="adj1" fmla="val 19592"/>
                  <a:gd name="adj2" fmla="val -5574"/>
                  <a:gd name="adj3" fmla="val 16667"/>
                </a:avLst>
              </a:prstGeom>
              <a:solidFill>
                <a:srgbClr val="729fcf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/>
                <a:r>
                  <a:rPr b="0" i="1" lang="fr-FR" sz="1500" spc="-1" strike="noStrike">
                    <a:solidFill>
                      <a:srgbClr val="000000"/>
                    </a:solidFill>
                    <a:latin typeface="Arial"/>
                  </a:rPr>
                  <a:t>PC</a:t>
                </a:r>
                <a:endParaRPr b="0" lang="fr-FR" sz="1500" spc="-1" strike="noStrike">
                  <a:latin typeface="Arial"/>
                </a:endParaRPr>
              </a:p>
            </p:txBody>
          </p:sp>
        </p:grpSp>
      </p:grpSp>
      <p:grpSp>
        <p:nvGrpSpPr>
          <p:cNvPr id="108" name="Group 18"/>
          <p:cNvGrpSpPr/>
          <p:nvPr/>
        </p:nvGrpSpPr>
        <p:grpSpPr>
          <a:xfrm>
            <a:off x="864000" y="2448000"/>
            <a:ext cx="6192000" cy="3744000"/>
            <a:chOff x="864000" y="2448000"/>
            <a:chExt cx="6192000" cy="3744000"/>
          </a:xfrm>
        </p:grpSpPr>
        <p:grpSp>
          <p:nvGrpSpPr>
            <p:cNvPr id="109" name="Group 19"/>
            <p:cNvGrpSpPr/>
            <p:nvPr/>
          </p:nvGrpSpPr>
          <p:grpSpPr>
            <a:xfrm>
              <a:off x="2952000" y="2448000"/>
              <a:ext cx="4104000" cy="2808000"/>
              <a:chOff x="2952000" y="2448000"/>
              <a:chExt cx="4104000" cy="2808000"/>
            </a:xfrm>
          </p:grpSpPr>
          <p:sp>
            <p:nvSpPr>
              <p:cNvPr id="110" name="CustomShape 20"/>
              <p:cNvSpPr/>
              <p:nvPr/>
            </p:nvSpPr>
            <p:spPr>
              <a:xfrm>
                <a:off x="6552000" y="2448000"/>
                <a:ext cx="504000" cy="288000"/>
              </a:xfrm>
              <a:prstGeom prst="ellipse">
                <a:avLst/>
              </a:prstGeom>
              <a:solidFill>
                <a:srgbClr val="e0efd4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/>
                <a:r>
                  <a:rPr b="0" lang="fr-FR" sz="1300" spc="-1" strike="noStrike">
                    <a:latin typeface="Arial"/>
                  </a:rPr>
                  <a:t>BBox</a:t>
                </a:r>
                <a:endParaRPr b="0" lang="fr-FR" sz="1300" spc="-1" strike="noStrike">
                  <a:latin typeface="Arial"/>
                </a:endParaRPr>
              </a:p>
            </p:txBody>
          </p:sp>
          <p:sp>
            <p:nvSpPr>
              <p:cNvPr id="111" name="CustomShape 21"/>
              <p:cNvSpPr/>
              <p:nvPr/>
            </p:nvSpPr>
            <p:spPr>
              <a:xfrm>
                <a:off x="2952000" y="3384000"/>
                <a:ext cx="648000" cy="288000"/>
              </a:xfrm>
              <a:prstGeom prst="ellipse">
                <a:avLst/>
              </a:prstGeom>
              <a:solidFill>
                <a:srgbClr val="e0efd4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/>
                <a:r>
                  <a:rPr b="0" lang="fr-FR" sz="1300" spc="-1" strike="noStrike">
                    <a:latin typeface="Arial"/>
                  </a:rPr>
                  <a:t>LiveBox</a:t>
                </a:r>
                <a:endParaRPr b="0" lang="fr-FR" sz="1300" spc="-1" strike="noStrike">
                  <a:latin typeface="Arial"/>
                </a:endParaRPr>
              </a:p>
            </p:txBody>
          </p:sp>
          <p:sp>
            <p:nvSpPr>
              <p:cNvPr id="112" name="CustomShape 22"/>
              <p:cNvSpPr/>
              <p:nvPr/>
            </p:nvSpPr>
            <p:spPr>
              <a:xfrm>
                <a:off x="3168000" y="2664000"/>
                <a:ext cx="648000" cy="288000"/>
              </a:xfrm>
              <a:prstGeom prst="ellipse">
                <a:avLst/>
              </a:prstGeom>
              <a:solidFill>
                <a:srgbClr val="e0efd4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/>
                <a:r>
                  <a:rPr b="0" lang="fr-FR" sz="1300" spc="-1" strike="noStrike">
                    <a:latin typeface="Arial"/>
                  </a:rPr>
                  <a:t>LiveBox</a:t>
                </a:r>
                <a:endParaRPr b="0" lang="fr-FR" sz="1300" spc="-1" strike="noStrike">
                  <a:latin typeface="Arial"/>
                </a:endParaRPr>
              </a:p>
            </p:txBody>
          </p:sp>
          <p:sp>
            <p:nvSpPr>
              <p:cNvPr id="113" name="CustomShape 23"/>
              <p:cNvSpPr/>
              <p:nvPr/>
            </p:nvSpPr>
            <p:spPr>
              <a:xfrm>
                <a:off x="6192000" y="4968000"/>
                <a:ext cx="648000" cy="288000"/>
              </a:xfrm>
              <a:prstGeom prst="ellipse">
                <a:avLst/>
              </a:prstGeom>
              <a:solidFill>
                <a:srgbClr val="e0efd4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/>
                <a:r>
                  <a:rPr b="0" lang="fr-FR" sz="1300" spc="-1" strike="noStrike">
                    <a:latin typeface="Arial"/>
                  </a:rPr>
                  <a:t>FreeBox</a:t>
                </a:r>
                <a:endParaRPr b="0" lang="fr-FR" sz="1300" spc="-1" strike="noStrike">
                  <a:latin typeface="Arial"/>
                </a:endParaRPr>
              </a:p>
            </p:txBody>
          </p:sp>
        </p:grpSp>
        <p:sp>
          <p:nvSpPr>
            <p:cNvPr id="114" name="CustomShape 24"/>
            <p:cNvSpPr/>
            <p:nvPr/>
          </p:nvSpPr>
          <p:spPr>
            <a:xfrm>
              <a:off x="864000" y="5904000"/>
              <a:ext cx="648000" cy="288000"/>
            </a:xfrm>
            <a:prstGeom prst="ellipse">
              <a:avLst/>
            </a:prstGeom>
            <a:solidFill>
              <a:srgbClr val="e0efd4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/>
              <a:r>
                <a:rPr b="0" lang="fr-FR" sz="1300" spc="-1" strike="noStrike">
                  <a:latin typeface="Arial"/>
                </a:rPr>
                <a:t>Box</a:t>
              </a:r>
              <a:endParaRPr b="0" lang="fr-FR" sz="13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>
                <p:childTnLst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Modes d’accès au e-mails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504000" y="1152000"/>
            <a:ext cx="9071640" cy="525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66cc"/>
                </a:solidFill>
                <a:latin typeface="Arial"/>
              </a:rPr>
              <a:t>Sur le serveur</a:t>
            </a:r>
            <a:endParaRPr b="0" lang="fr-FR" sz="24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i="1" lang="fr-FR" sz="2200" spc="-1" strike="noStrike">
                <a:solidFill>
                  <a:srgbClr val="0066cc"/>
                </a:solidFill>
                <a:latin typeface="Arial"/>
              </a:rPr>
              <a:t>Gmail, Orange, Free, BBox</a:t>
            </a: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 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Comment :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Se connecter sur le serveur (Identification, Mot de passe)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via le navigateur (</a:t>
            </a:r>
            <a:r>
              <a:rPr b="0" i="1" lang="fr-FR" sz="1800" spc="-1" strike="noStrike">
                <a:solidFill>
                  <a:srgbClr val="0066cc"/>
                </a:solidFill>
                <a:latin typeface="Arial"/>
              </a:rPr>
              <a:t>Mozilla/Firefox, Microsoft/Edge, Google/Chrome, ...</a:t>
            </a: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).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Avantages :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Mails disponibles depuis n’importe quel PC et partout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Mise en œuvre facile, as d’utilisation d’espace local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Inconvénients :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Nécessite Internet pour consulter ses mails anciens.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Les mails restent stockés dans un espace externe ne nous appartenant pas, doc que l’on maîtrise moins !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Laisse des traces sur le PC utilisé.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Carnet d’adresses sur le serveur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Modes d’accès au e-mails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504000" y="1152000"/>
            <a:ext cx="9071640" cy="525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66cc"/>
                </a:solidFill>
                <a:latin typeface="Arial"/>
              </a:rPr>
              <a:t>Via une application locale sur le PC</a:t>
            </a:r>
            <a:endParaRPr b="0" lang="fr-FR" sz="24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Client de messagerie : 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fr-FR" sz="1800" spc="-1" strike="noStrike">
                <a:solidFill>
                  <a:srgbClr val="0066cc"/>
                </a:solidFill>
                <a:latin typeface="Arial"/>
              </a:rPr>
              <a:t>Mozilla/Thunderbird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fr-FR" sz="1800" spc="-1" strike="noStrike">
                <a:solidFill>
                  <a:srgbClr val="0066cc"/>
                </a:solidFill>
                <a:latin typeface="Arial"/>
              </a:rPr>
              <a:t>MS Office/Outlook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Comment :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Installer et paramétrer l’application (1 fois)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Lancer l’application et télécharger les mails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Avantages :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Accès local (hors connexion)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Interface plus souple et unique si on a plusieurs serveurs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Carnet d’adresses local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0066cc"/>
                </a:solidFill>
                <a:latin typeface="Arial"/>
              </a:rPr>
              <a:t>Inconvénients :</a:t>
            </a:r>
            <a:endParaRPr b="0" lang="fr-FR" sz="22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Paramétrage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66cc"/>
                </a:solidFill>
                <a:latin typeface="Arial"/>
              </a:rPr>
              <a:t>Utilisation de l’espace disque local</a:t>
            </a:r>
            <a:endParaRPr b="0" lang="fr-FR" sz="18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Gmail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-12960" y="1748160"/>
            <a:ext cx="10079640" cy="4227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Gmail / Outils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-12960" y="1335240"/>
            <a:ext cx="10079640" cy="4879080"/>
          </a:xfrm>
          <a:prstGeom prst="rect">
            <a:avLst/>
          </a:prstGeom>
          <a:ln>
            <a:noFill/>
          </a:ln>
        </p:spPr>
      </p:pic>
      <p:sp>
        <p:nvSpPr>
          <p:cNvPr id="123" name="CustomShape 2"/>
          <p:cNvSpPr/>
          <p:nvPr/>
        </p:nvSpPr>
        <p:spPr>
          <a:xfrm>
            <a:off x="5400000" y="3960000"/>
            <a:ext cx="2160000" cy="648000"/>
          </a:xfrm>
          <a:prstGeom prst="wedgeRoundRectCallout">
            <a:avLst>
              <a:gd name="adj1" fmla="val -202555"/>
              <a:gd name="adj2" fmla="val -290865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800" spc="-1" strike="noStrike">
                <a:latin typeface="Arial"/>
              </a:rPr>
              <a:t>2. Sélection d’un ou</a:t>
            </a:r>
            <a:endParaRPr b="0" lang="fr-FR" sz="1800" spc="-1" strike="noStrike">
              <a:latin typeface="Arial"/>
            </a:endParaRPr>
          </a:p>
          <a:p>
            <a:pPr algn="ctr"/>
            <a:r>
              <a:rPr b="0" lang="fr-FR" sz="1800" spc="-1" strike="noStrike">
                <a:latin typeface="Arial"/>
              </a:rPr>
              <a:t>plusieurs messages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4680000" y="938880"/>
            <a:ext cx="2520000" cy="648000"/>
          </a:xfrm>
          <a:prstGeom prst="wedgeRoundRectCallout">
            <a:avLst>
              <a:gd name="adj1" fmla="val -107189"/>
              <a:gd name="adj2" fmla="val 101634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r>
              <a:rPr b="0" lang="fr-FR" sz="1400" spc="-1" strike="noStrike">
                <a:latin typeface="Arial"/>
              </a:rPr>
              <a:t>3. Exécution d’un outil</a:t>
            </a:r>
            <a:endParaRPr b="0" lang="fr-FR" sz="1400" spc="-1" strike="noStrike">
              <a:latin typeface="Arial"/>
            </a:endParaRPr>
          </a:p>
          <a:p>
            <a:r>
              <a:rPr b="0" lang="fr-FR" sz="1400" spc="-1" strike="noStrike">
                <a:latin typeface="Arial"/>
              </a:rPr>
              <a:t>sur le message sélectionné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2160000" y="4558320"/>
            <a:ext cx="2952000" cy="1201680"/>
          </a:xfrm>
          <a:prstGeom prst="wedgeRoundRectCallout">
            <a:avLst>
              <a:gd name="adj1" fmla="val -100273"/>
              <a:gd name="adj2" fmla="val -218879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r>
              <a:rPr b="0" lang="fr-FR" sz="1800" spc="-1" strike="noStrike">
                <a:latin typeface="Arial"/>
              </a:rPr>
              <a:t>1. Sélection du répertoire :</a:t>
            </a:r>
            <a:endParaRPr b="0" lang="fr-FR" sz="1800" spc="-1" strike="noStrike">
              <a:latin typeface="Arial"/>
            </a:endParaRPr>
          </a:p>
          <a:p>
            <a:r>
              <a:rPr b="0" lang="fr-FR" sz="1400" spc="-1" strike="noStrike">
                <a:latin typeface="Arial"/>
              </a:rPr>
              <a:t>Boîte Réception ou</a:t>
            </a:r>
            <a:endParaRPr b="0" lang="fr-FR" sz="1400" spc="-1" strike="noStrike">
              <a:latin typeface="Arial"/>
            </a:endParaRPr>
          </a:p>
          <a:p>
            <a:r>
              <a:rPr b="0" lang="fr-FR" sz="1400" spc="-1" strike="noStrike">
                <a:latin typeface="Arial"/>
              </a:rPr>
              <a:t>Messages Envoyés ou</a:t>
            </a:r>
            <a:endParaRPr b="0" lang="fr-FR" sz="1400" spc="-1" strike="noStrike">
              <a:latin typeface="Arial"/>
            </a:endParaRPr>
          </a:p>
          <a:p>
            <a:r>
              <a:rPr b="0" lang="fr-FR" sz="1400" spc="-1" strike="noStrike">
                <a:latin typeface="Arial"/>
              </a:rPr>
              <a:t>Brouillons ou</a:t>
            </a:r>
            <a:endParaRPr b="0" lang="fr-FR" sz="1400" spc="-1" strike="noStrike">
              <a:latin typeface="Arial"/>
            </a:endParaRPr>
          </a:p>
          <a:p>
            <a:r>
              <a:rPr b="0" lang="fr-FR" sz="1400" spc="-1" strike="noStrike">
                <a:latin typeface="Arial"/>
              </a:rPr>
              <a:t>... </a:t>
            </a:r>
            <a:endParaRPr b="0" lang="fr-FR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Orange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27" name="" descr=""/>
          <p:cNvPicPr/>
          <p:nvPr/>
        </p:nvPicPr>
        <p:blipFill>
          <a:blip r:embed="rId1"/>
          <a:stretch/>
        </p:blipFill>
        <p:spPr>
          <a:xfrm>
            <a:off x="517320" y="1152000"/>
            <a:ext cx="9045720" cy="5256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" dur="indefinite" restart="never" nodeType="tmRoot">
          <p:childTnLst>
            <p:seq>
              <p:cTn id="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Thunderbird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29" name="" descr=""/>
          <p:cNvPicPr/>
          <p:nvPr/>
        </p:nvPicPr>
        <p:blipFill>
          <a:blip r:embed="rId1"/>
          <a:stretch/>
        </p:blipFill>
        <p:spPr>
          <a:xfrm>
            <a:off x="414720" y="994680"/>
            <a:ext cx="9287640" cy="5487480"/>
          </a:xfrm>
          <a:prstGeom prst="rect">
            <a:avLst/>
          </a:prstGeom>
          <a:ln>
            <a:noFill/>
          </a:ln>
        </p:spPr>
      </p:pic>
      <p:sp>
        <p:nvSpPr>
          <p:cNvPr id="130" name="CustomShape 2"/>
          <p:cNvSpPr/>
          <p:nvPr/>
        </p:nvSpPr>
        <p:spPr>
          <a:xfrm>
            <a:off x="3456000" y="4176000"/>
            <a:ext cx="1872000" cy="648000"/>
          </a:xfrm>
          <a:prstGeom prst="wedgeRoundRectCallout">
            <a:avLst>
              <a:gd name="adj1" fmla="val -156861"/>
              <a:gd name="adj2" fmla="val -394805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400" spc="-1" strike="noStrike">
                <a:latin typeface="Arial"/>
              </a:rPr>
              <a:t>Accès à plusieurs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serveurs de mails via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une seule application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31" name="CustomShape 3"/>
          <p:cNvSpPr/>
          <p:nvPr/>
        </p:nvSpPr>
        <p:spPr>
          <a:xfrm>
            <a:off x="3456000" y="4176000"/>
            <a:ext cx="1872000" cy="648000"/>
          </a:xfrm>
          <a:prstGeom prst="wedgeRoundRectCallout">
            <a:avLst>
              <a:gd name="adj1" fmla="val -151208"/>
              <a:gd name="adj2" fmla="val -204412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400" spc="-1" strike="noStrike">
                <a:latin typeface="Arial"/>
              </a:rPr>
              <a:t>Accès à plusieurs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serveurs de mails via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une seule application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32" name="CustomShape 4"/>
          <p:cNvSpPr/>
          <p:nvPr/>
        </p:nvSpPr>
        <p:spPr>
          <a:xfrm>
            <a:off x="3456000" y="4176000"/>
            <a:ext cx="1872000" cy="648000"/>
          </a:xfrm>
          <a:prstGeom prst="wedgeRoundRectCallout">
            <a:avLst>
              <a:gd name="adj1" fmla="val -137078"/>
              <a:gd name="adj2" fmla="val -5805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400" spc="-1" strike="noStrike">
                <a:latin typeface="Arial"/>
              </a:rPr>
              <a:t>Accès à plusieurs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serveurs de mails via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une seule application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33" name="CustomShape 5"/>
          <p:cNvSpPr/>
          <p:nvPr/>
        </p:nvSpPr>
        <p:spPr>
          <a:xfrm>
            <a:off x="3456000" y="4176000"/>
            <a:ext cx="1872000" cy="648000"/>
          </a:xfrm>
          <a:prstGeom prst="wedgeRoundRectCallout">
            <a:avLst>
              <a:gd name="adj1" fmla="val -165342"/>
              <a:gd name="adj2" fmla="val 192805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fr-FR" sz="1400" spc="-1" strike="noStrike">
                <a:latin typeface="Arial"/>
              </a:rPr>
              <a:t>Accès à plusieurs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serveurs de mails via</a:t>
            </a:r>
            <a:endParaRPr b="0" lang="fr-FR" sz="1400" spc="-1" strike="noStrike">
              <a:latin typeface="Arial"/>
            </a:endParaRPr>
          </a:p>
          <a:p>
            <a:pPr algn="ctr"/>
            <a:r>
              <a:rPr b="0" lang="fr-FR" sz="1400" spc="-1" strike="noStrike">
                <a:latin typeface="Arial"/>
              </a:rPr>
              <a:t>une seule application</a:t>
            </a:r>
            <a:endParaRPr b="0" lang="fr-FR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5" dur="indefinite" restart="never" nodeType="tmRoot">
          <p:childTnLst>
            <p:seq>
              <p:cTn id="4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Application>LibreOffice/6.1.5.2$Windows_X86_64 LibreOffice_project/90f8dcf33c87b3705e78202e3df5142b201bd805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2018-11-17T15:45:46Z</dcterms:created>
  <dc:creator/>
  <dc:description/>
  <dc:language>fr-FR</dc:language>
  <cp:lastModifiedBy/>
  <dcterms:modified xsi:type="dcterms:W3CDTF">2020-02-05T17:30:16Z</dcterms:modified>
  <cp:revision>64</cp:revision>
  <dc:subject/>
  <dc:title>Les Emails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1">
    <vt:lpwstr>autostart</vt:lpwstr>
  </property>
</Properties>
</file>