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26.png" ContentType="image/png"/>
  <Override PartName="/ppt/media/image27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64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64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202068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462920"/>
            <a:ext cx="292068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408600"/>
            <a:ext cx="907164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46292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2020680"/>
            <a:ext cx="442692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462920"/>
            <a:ext cx="9071640" cy="2229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190548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3456000"/>
            <a:ext cx="9071640" cy="269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8000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rIns="0" tIns="0" bIns="0" anchor="b"/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8736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0555FF0-1CE6-4819-8DD5-E0D8B31352C2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408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2020680"/>
            <a:ext cx="9071640" cy="467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1600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rIns="0" tIns="0" bIns="0" anchor="b"/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623360" y="688680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226D93C-58F6-44CB-A5BD-6FAA8EE80710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-16920" y="-12240"/>
            <a:ext cx="10096920" cy="948240"/>
          </a:xfrm>
          <a:prstGeom prst="rect">
            <a:avLst/>
          </a:prstGeom>
          <a:ln w="3600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969840"/>
            <a:ext cx="9071640" cy="1046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2232000"/>
            <a:ext cx="9071640" cy="439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180000" y="688716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 anchor="b"/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587360" y="688716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7BB7882-51F8-4AA2-8E71-F4427F5DD801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dailymotion.com/video/x6k7zdo" TargetMode="Externa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000" y="190548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solidFill>
                  <a:srgbClr val="ffffff"/>
                </a:solidFill>
                <a:latin typeface="Arial"/>
              </a:rPr>
              <a:t>Retraites</a:t>
            </a:r>
            <a:endParaRPr b="0" lang="fr-F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504000" y="3456000"/>
            <a:ext cx="9071640" cy="269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Les Différents Sites</a:t>
            </a:r>
            <a:endParaRPr b="0" lang="fr-F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504000" y="6879960"/>
            <a:ext cx="115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Arial"/>
              </a:rPr>
              <a:t>2019 / 01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7" name="TextShape 4"/>
          <p:cNvSpPr txBox="1"/>
          <p:nvPr/>
        </p:nvSpPr>
        <p:spPr>
          <a:xfrm>
            <a:off x="8208000" y="6624000"/>
            <a:ext cx="151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Arial"/>
              </a:rPr>
              <a:t>Daniel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DURAND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3496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- 4 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1065240" y="954720"/>
            <a:ext cx="7949520" cy="6173280"/>
          </a:xfrm>
          <a:prstGeom prst="rect">
            <a:avLst/>
          </a:prstGeom>
          <a:ln w="36000"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6912000" y="5689800"/>
            <a:ext cx="2664000" cy="1150200"/>
          </a:xfrm>
          <a:prstGeom prst="wedgeRoundRectCallout">
            <a:avLst>
              <a:gd name="adj1" fmla="val -149254"/>
              <a:gd name="adj2" fmla="val -74277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600" spc="-1" strike="noStrike">
                <a:solidFill>
                  <a:srgbClr val="ed1c24"/>
                </a:solidFill>
                <a:latin typeface="Arial"/>
              </a:rPr>
              <a:t>Prélèvement A la Source</a:t>
            </a:r>
            <a:endParaRPr b="0" lang="fr-FR" sz="1600" spc="-1" strike="noStrike">
              <a:latin typeface="Arial"/>
            </a:endParaRPr>
          </a:p>
          <a:p>
            <a:pPr algn="ctr"/>
            <a:r>
              <a:rPr b="0" lang="fr-FR" sz="1600" spc="-1" strike="noStrike">
                <a:solidFill>
                  <a:srgbClr val="ed1c24"/>
                </a:solidFill>
                <a:latin typeface="Arial"/>
              </a:rPr>
              <a:t>en Janvier 2019 sur la</a:t>
            </a:r>
            <a:endParaRPr b="0" lang="fr-FR" sz="1600" spc="-1" strike="noStrike">
              <a:latin typeface="Arial"/>
            </a:endParaRPr>
          </a:p>
          <a:p>
            <a:pPr algn="ctr"/>
            <a:r>
              <a:rPr b="0" lang="fr-FR" sz="1600" spc="-1" strike="noStrike">
                <a:solidFill>
                  <a:srgbClr val="ed1c24"/>
                </a:solidFill>
                <a:latin typeface="Arial"/>
              </a:rPr>
              <a:t>Retraite de Décembre 2018</a:t>
            </a:r>
            <a:endParaRPr b="0" lang="fr-FR" sz="1600" spc="-1" strike="noStrike">
              <a:latin typeface="Arial"/>
            </a:endParaRPr>
          </a:p>
        </p:txBody>
      </p:sp>
    </p:spTree>
  </p:cSld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3496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- 5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008000" y="936000"/>
            <a:ext cx="8159040" cy="6336000"/>
          </a:xfrm>
          <a:prstGeom prst="rect">
            <a:avLst/>
          </a:prstGeom>
          <a:ln w="36000">
            <a:solidFill>
              <a:srgbClr val="ef413d"/>
            </a:solidFill>
            <a:round/>
          </a:ln>
        </p:spPr>
      </p:pic>
      <p:sp>
        <p:nvSpPr>
          <p:cNvPr id="172" name="CustomShape 2"/>
          <p:cNvSpPr/>
          <p:nvPr/>
        </p:nvSpPr>
        <p:spPr>
          <a:xfrm>
            <a:off x="5688000" y="5400000"/>
            <a:ext cx="1224000" cy="576000"/>
          </a:xfrm>
          <a:prstGeom prst="wedgeRoundRectCallout">
            <a:avLst>
              <a:gd name="adj1" fmla="val -325504"/>
              <a:gd name="adj2" fmla="val -15212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Demande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Relevés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3496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- 6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932040" y="891720"/>
            <a:ext cx="8215920" cy="6380280"/>
          </a:xfrm>
          <a:prstGeom prst="rect">
            <a:avLst/>
          </a:prstGeom>
          <a:ln w="36000"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8136000" y="2520000"/>
            <a:ext cx="1512000" cy="648000"/>
          </a:xfrm>
          <a:prstGeom prst="wedgeRoundRectCallout">
            <a:avLst>
              <a:gd name="adj1" fmla="val -59541"/>
              <a:gd name="adj2" fmla="val -162490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Lien vers le site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AGIRC-ARRCO</a:t>
            </a:r>
            <a:endParaRPr b="0" lang="fr-FR" sz="1500" spc="-1" strike="noStrike">
              <a:latin typeface="Arial"/>
            </a:endParaRPr>
          </a:p>
        </p:txBody>
      </p:sp>
      <p:grpSp>
        <p:nvGrpSpPr>
          <p:cNvPr id="176" name="Group 3"/>
          <p:cNvGrpSpPr/>
          <p:nvPr/>
        </p:nvGrpSpPr>
        <p:grpSpPr>
          <a:xfrm>
            <a:off x="4032000" y="4536000"/>
            <a:ext cx="3888000" cy="2232000"/>
            <a:chOff x="4032000" y="4536000"/>
            <a:chExt cx="3888000" cy="2232000"/>
          </a:xfrm>
        </p:grpSpPr>
        <p:sp>
          <p:nvSpPr>
            <p:cNvPr id="177" name="CustomShape 4"/>
            <p:cNvSpPr/>
            <p:nvPr/>
          </p:nvSpPr>
          <p:spPr>
            <a:xfrm>
              <a:off x="6408000" y="4536000"/>
              <a:ext cx="1512000" cy="936000"/>
            </a:xfrm>
            <a:prstGeom prst="wedgeRoundRectCallout">
              <a:avLst>
                <a:gd name="adj1" fmla="val -191560"/>
                <a:gd name="adj2" fmla="val 121662"/>
                <a:gd name="adj3" fmla="val 1666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1. </a:t>
              </a:r>
              <a:r>
                <a:rPr b="0" lang="fr-FR" sz="1500" spc="-1" strike="noStrike" u="sng">
                  <a:solidFill>
                    <a:srgbClr val="ed1c24"/>
                  </a:solidFill>
                  <a:uFillTx/>
                  <a:latin typeface="Arial"/>
                </a:rPr>
                <a:t>sélectionner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Le type de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document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demandé</a:t>
              </a:r>
              <a:endParaRPr b="0" lang="fr-FR" sz="1500" spc="-1" strike="noStrike">
                <a:latin typeface="Arial"/>
              </a:endParaRPr>
            </a:p>
          </p:txBody>
        </p:sp>
        <p:sp>
          <p:nvSpPr>
            <p:cNvPr id="178" name="CustomShape 5"/>
            <p:cNvSpPr/>
            <p:nvPr/>
          </p:nvSpPr>
          <p:spPr>
            <a:xfrm>
              <a:off x="4032000" y="5544000"/>
              <a:ext cx="216000" cy="1224000"/>
            </a:xfrm>
            <a:custGeom>
              <a:avLst/>
              <a:gdLst/>
              <a:ahLst/>
              <a:rect l="0" t="0" r="r" b="b"/>
              <a:pathLst>
                <a:path w="602" h="3402">
                  <a:moveTo>
                    <a:pt x="0" y="0"/>
                  </a:moveTo>
                  <a:cubicBezTo>
                    <a:pt x="150" y="0"/>
                    <a:pt x="300" y="141"/>
                    <a:pt x="300" y="283"/>
                  </a:cubicBezTo>
                  <a:lnTo>
                    <a:pt x="300" y="1434"/>
                  </a:lnTo>
                  <a:cubicBezTo>
                    <a:pt x="300" y="1576"/>
                    <a:pt x="450" y="1717"/>
                    <a:pt x="601" y="1717"/>
                  </a:cubicBezTo>
                  <a:cubicBezTo>
                    <a:pt x="450" y="1717"/>
                    <a:pt x="300" y="1859"/>
                    <a:pt x="300" y="2001"/>
                  </a:cubicBezTo>
                  <a:lnTo>
                    <a:pt x="300" y="3117"/>
                  </a:lnTo>
                  <a:cubicBezTo>
                    <a:pt x="300" y="3259"/>
                    <a:pt x="150" y="3401"/>
                    <a:pt x="0" y="3401"/>
                  </a:cubicBezTo>
                </a:path>
              </a:pathLst>
            </a:cu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9" name="CustomShape 6"/>
          <p:cNvSpPr/>
          <p:nvPr/>
        </p:nvSpPr>
        <p:spPr>
          <a:xfrm>
            <a:off x="6408000" y="5616000"/>
            <a:ext cx="1512000" cy="936000"/>
          </a:xfrm>
          <a:prstGeom prst="wedgeRoundRectCallout">
            <a:avLst>
              <a:gd name="adj1" fmla="val 125861"/>
              <a:gd name="adj2" fmla="val -11370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2. </a:t>
            </a:r>
            <a:r>
              <a:rPr b="0" lang="fr-FR" sz="1500" spc="-1" strike="noStrike" u="sng">
                <a:solidFill>
                  <a:srgbClr val="ed1c24"/>
                </a:solidFill>
                <a:uFillTx/>
                <a:latin typeface="Arial"/>
              </a:rPr>
              <a:t>descendre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dans la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page avec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l’ascenseur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>
            <a:off x="1728000" y="4680000"/>
            <a:ext cx="4608000" cy="360000"/>
          </a:xfrm>
          <a:prstGeom prst="rect">
            <a:avLst/>
          </a:prstGeom>
          <a:noFill/>
          <a:ln w="72000">
            <a:solidFill>
              <a:srgbClr val="fff2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"/>
                            </p:stCondLst>
                            <p:childTnLst>
                              <p:par>
                                <p:cTn id="10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"/>
                            </p:stCondLst>
                            <p:childTnLst>
                              <p:par>
                                <p:cTn id="11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"/>
                            </p:stCondLst>
                            <p:childTnLst>
                              <p:par>
                                <p:cTn id="1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53496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- 7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945360" y="1070640"/>
            <a:ext cx="8189640" cy="5400000"/>
          </a:xfrm>
          <a:prstGeom prst="rect">
            <a:avLst/>
          </a:prstGeom>
          <a:ln w="36000">
            <a:noFill/>
          </a:ln>
        </p:spPr>
      </p:pic>
      <p:grpSp>
        <p:nvGrpSpPr>
          <p:cNvPr id="183" name="Group 2"/>
          <p:cNvGrpSpPr/>
          <p:nvPr/>
        </p:nvGrpSpPr>
        <p:grpSpPr>
          <a:xfrm>
            <a:off x="3672000" y="1296000"/>
            <a:ext cx="5688000" cy="2808000"/>
            <a:chOff x="3672000" y="1296000"/>
            <a:chExt cx="5688000" cy="2808000"/>
          </a:xfrm>
        </p:grpSpPr>
        <p:sp>
          <p:nvSpPr>
            <p:cNvPr id="184" name="CustomShape 3"/>
            <p:cNvSpPr/>
            <p:nvPr/>
          </p:nvSpPr>
          <p:spPr>
            <a:xfrm>
              <a:off x="7848000" y="1296000"/>
              <a:ext cx="1512000" cy="936000"/>
            </a:xfrm>
            <a:prstGeom prst="wedgeRoundRectCallout">
              <a:avLst>
                <a:gd name="adj1" fmla="val -306912"/>
                <a:gd name="adj2" fmla="val 200171"/>
                <a:gd name="adj3" fmla="val 1666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3. </a:t>
              </a:r>
              <a:r>
                <a:rPr b="0" lang="fr-FR" sz="1500" spc="-1" strike="noStrike" u="sng">
                  <a:solidFill>
                    <a:srgbClr val="ed1c24"/>
                  </a:solidFill>
                  <a:uFillTx/>
                  <a:latin typeface="Arial"/>
                </a:rPr>
                <a:t>sélectionner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la période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souhaitée</a:t>
              </a:r>
              <a:endParaRPr b="0" lang="fr-FR" sz="1500" spc="-1" strike="noStrike">
                <a:latin typeface="Arial"/>
              </a:endParaRPr>
            </a:p>
          </p:txBody>
        </p:sp>
        <p:sp>
          <p:nvSpPr>
            <p:cNvPr id="185" name="CustomShape 4"/>
            <p:cNvSpPr/>
            <p:nvPr/>
          </p:nvSpPr>
          <p:spPr>
            <a:xfrm>
              <a:off x="3672000" y="3168000"/>
              <a:ext cx="216000" cy="936000"/>
            </a:xfrm>
            <a:custGeom>
              <a:avLst/>
              <a:gdLst/>
              <a:ahLst/>
              <a:rect l="0" t="0" r="r" b="b"/>
              <a:pathLst>
                <a:path w="602" h="2602">
                  <a:moveTo>
                    <a:pt x="0" y="0"/>
                  </a:moveTo>
                  <a:cubicBezTo>
                    <a:pt x="150" y="0"/>
                    <a:pt x="300" y="108"/>
                    <a:pt x="300" y="216"/>
                  </a:cubicBezTo>
                  <a:lnTo>
                    <a:pt x="300" y="1097"/>
                  </a:lnTo>
                  <a:cubicBezTo>
                    <a:pt x="300" y="1205"/>
                    <a:pt x="450" y="1313"/>
                    <a:pt x="601" y="1313"/>
                  </a:cubicBezTo>
                  <a:cubicBezTo>
                    <a:pt x="450" y="1313"/>
                    <a:pt x="300" y="1422"/>
                    <a:pt x="300" y="1530"/>
                  </a:cubicBezTo>
                  <a:lnTo>
                    <a:pt x="300" y="2384"/>
                  </a:lnTo>
                  <a:cubicBezTo>
                    <a:pt x="300" y="2492"/>
                    <a:pt x="150" y="2601"/>
                    <a:pt x="0" y="2601"/>
                  </a:cubicBezTo>
                </a:path>
              </a:pathLst>
            </a:cu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6" name="CustomShape 5"/>
          <p:cNvSpPr/>
          <p:nvPr/>
        </p:nvSpPr>
        <p:spPr>
          <a:xfrm>
            <a:off x="7848000" y="2304000"/>
            <a:ext cx="1512000" cy="720000"/>
          </a:xfrm>
          <a:prstGeom prst="wedgeRoundRectCallout">
            <a:avLst>
              <a:gd name="adj1" fmla="val -119861"/>
              <a:gd name="adj2" fmla="val 21591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4. </a:t>
            </a:r>
            <a:r>
              <a:rPr b="0" lang="fr-FR" sz="1500" spc="-1" strike="noStrike" u="sng">
                <a:solidFill>
                  <a:srgbClr val="ed1c24"/>
                </a:solidFill>
                <a:uFillTx/>
                <a:latin typeface="Arial"/>
              </a:rPr>
              <a:t>cliquer sur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« </a:t>
            </a:r>
            <a:r>
              <a:rPr b="0" i="1" lang="fr-FR" sz="1500" spc="-1" strike="noStrike">
                <a:solidFill>
                  <a:srgbClr val="ed1c24"/>
                </a:solidFill>
                <a:latin typeface="Arial"/>
              </a:rPr>
              <a:t>envoyer la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i="1" lang="fr-FR" sz="1500" spc="-1" strike="noStrike">
                <a:solidFill>
                  <a:srgbClr val="ed1c24"/>
                </a:solidFill>
                <a:latin typeface="Arial"/>
              </a:rPr>
              <a:t>demande</a:t>
            </a:r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 »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7704000" y="5112000"/>
            <a:ext cx="1656000" cy="1152000"/>
          </a:xfrm>
          <a:prstGeom prst="wedgeRoundRectCallout">
            <a:avLst>
              <a:gd name="adj1" fmla="val -142476"/>
              <a:gd name="adj2" fmla="val 37032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6. </a:t>
            </a:r>
            <a:r>
              <a:rPr b="0" lang="fr-FR" sz="1500" spc="-1" strike="noStrike" u="sng">
                <a:solidFill>
                  <a:srgbClr val="ed1c24"/>
                </a:solidFill>
                <a:uFillTx/>
                <a:latin typeface="Arial"/>
              </a:rPr>
              <a:t>cliquer sur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l’icône «</a:t>
            </a:r>
            <a:r>
              <a:rPr b="0" i="1" lang="fr-FR" sz="1500" spc="-1" strike="noStrike">
                <a:solidFill>
                  <a:srgbClr val="ed1c24"/>
                </a:solidFill>
                <a:latin typeface="Arial"/>
              </a:rPr>
              <a:t> PDF </a:t>
            </a:r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»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pour visualiser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et/ou télécharger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le document</a:t>
            </a:r>
            <a:endParaRPr b="0" lang="fr-FR" sz="1500" spc="-1" strike="noStrike">
              <a:latin typeface="Arial"/>
            </a:endParaRPr>
          </a:p>
        </p:txBody>
      </p:sp>
      <p:grpSp>
        <p:nvGrpSpPr>
          <p:cNvPr id="188" name="Group 7"/>
          <p:cNvGrpSpPr/>
          <p:nvPr/>
        </p:nvGrpSpPr>
        <p:grpSpPr>
          <a:xfrm>
            <a:off x="6344640" y="3621960"/>
            <a:ext cx="3015360" cy="2642040"/>
            <a:chOff x="6344640" y="3621960"/>
            <a:chExt cx="3015360" cy="2642040"/>
          </a:xfrm>
        </p:grpSpPr>
        <p:sp>
          <p:nvSpPr>
            <p:cNvPr id="189" name="CustomShape 8"/>
            <p:cNvSpPr/>
            <p:nvPr/>
          </p:nvSpPr>
          <p:spPr>
            <a:xfrm>
              <a:off x="7632000" y="3621960"/>
              <a:ext cx="1728000" cy="1130040"/>
            </a:xfrm>
            <a:prstGeom prst="wedgeRoundRectCallout">
              <a:avLst>
                <a:gd name="adj1" fmla="val -111861"/>
                <a:gd name="adj2" fmla="val 147004"/>
                <a:gd name="adj3" fmla="val 1666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5. Après quelques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minutes le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document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apparaît</a:t>
              </a:r>
              <a:endParaRPr b="0" lang="fr-FR" sz="1500" spc="-1" strike="noStrike">
                <a:latin typeface="Arial"/>
              </a:endParaRPr>
            </a:p>
            <a:p>
              <a:pPr algn="ctr"/>
              <a:r>
                <a:rPr b="0" lang="fr-FR" sz="1500" spc="-1" strike="noStrike">
                  <a:solidFill>
                    <a:srgbClr val="ed1c24"/>
                  </a:solidFill>
                  <a:latin typeface="Arial"/>
                </a:rPr>
                <a:t>dans la liste</a:t>
              </a:r>
              <a:endParaRPr b="0" lang="fr-FR" sz="1500" spc="-1" strike="noStrike">
                <a:latin typeface="Arial"/>
              </a:endParaRPr>
            </a:p>
          </p:txBody>
        </p:sp>
        <p:sp>
          <p:nvSpPr>
            <p:cNvPr id="190" name="CustomShape 9"/>
            <p:cNvSpPr/>
            <p:nvPr/>
          </p:nvSpPr>
          <p:spPr>
            <a:xfrm>
              <a:off x="6344640" y="5400000"/>
              <a:ext cx="216000" cy="864000"/>
            </a:xfrm>
            <a:custGeom>
              <a:avLst/>
              <a:gdLst/>
              <a:ahLst/>
              <a:rect l="0" t="0" r="r" b="b"/>
              <a:pathLst>
                <a:path w="602" h="2402">
                  <a:moveTo>
                    <a:pt x="0" y="0"/>
                  </a:moveTo>
                  <a:cubicBezTo>
                    <a:pt x="150" y="0"/>
                    <a:pt x="300" y="100"/>
                    <a:pt x="300" y="200"/>
                  </a:cubicBezTo>
                  <a:lnTo>
                    <a:pt x="300" y="1012"/>
                  </a:lnTo>
                  <a:cubicBezTo>
                    <a:pt x="300" y="1112"/>
                    <a:pt x="450" y="1212"/>
                    <a:pt x="601" y="1212"/>
                  </a:cubicBezTo>
                  <a:cubicBezTo>
                    <a:pt x="450" y="1212"/>
                    <a:pt x="300" y="1312"/>
                    <a:pt x="300" y="1412"/>
                  </a:cubicBezTo>
                  <a:lnTo>
                    <a:pt x="300" y="2200"/>
                  </a:lnTo>
                  <a:cubicBezTo>
                    <a:pt x="300" y="2300"/>
                    <a:pt x="150" y="2401"/>
                    <a:pt x="0" y="2401"/>
                  </a:cubicBezTo>
                </a:path>
              </a:pathLst>
            </a:cu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"/>
                            </p:stCondLst>
                            <p:childTnLst>
                              <p:par>
                                <p:cTn id="13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"/>
                            </p:stCondLst>
                            <p:childTnLst>
                              <p:par>
                                <p:cTn id="13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"/>
                            </p:stCondLst>
                            <p:childTnLst>
                              <p:par>
                                <p:cTn id="14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04360" y="1080000"/>
            <a:ext cx="9071640" cy="100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Les documents obtenus</a:t>
            </a:r>
            <a:br/>
            <a:r>
              <a:rPr b="0" i="1" lang="fr-FR" sz="3200" spc="-1" strike="noStrike">
                <a:latin typeface="Arial"/>
              </a:rPr>
              <a:t>Relevé détaillé des mensualités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52668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- 9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1702440" y="2160000"/>
            <a:ext cx="6675480" cy="5184000"/>
          </a:xfrm>
          <a:prstGeom prst="rect">
            <a:avLst/>
          </a:prstGeom>
          <a:ln w="36000">
            <a:noFill/>
          </a:ln>
        </p:spPr>
      </p:pic>
      <p:sp>
        <p:nvSpPr>
          <p:cNvPr id="194" name="TextShape 3"/>
          <p:cNvSpPr txBox="1"/>
          <p:nvPr/>
        </p:nvSpPr>
        <p:spPr>
          <a:xfrm>
            <a:off x="2333520" y="5359320"/>
            <a:ext cx="144000" cy="20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800" spc="-1" strike="noStrike">
                <a:solidFill>
                  <a:srgbClr val="f04e4d"/>
                </a:solidFill>
                <a:latin typeface="Arial"/>
              </a:rPr>
              <a:t>A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195" name="TextShape 4"/>
          <p:cNvSpPr txBox="1"/>
          <p:nvPr/>
        </p:nvSpPr>
        <p:spPr>
          <a:xfrm>
            <a:off x="2333520" y="5467680"/>
            <a:ext cx="144000" cy="20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800" spc="-1" strike="noStrike">
                <a:solidFill>
                  <a:srgbClr val="f04e4d"/>
                </a:solidFill>
                <a:latin typeface="Arial"/>
              </a:rPr>
              <a:t>B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196" name="TextShape 5"/>
          <p:cNvSpPr txBox="1"/>
          <p:nvPr/>
        </p:nvSpPr>
        <p:spPr>
          <a:xfrm>
            <a:off x="2333520" y="5575320"/>
            <a:ext cx="144000" cy="20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800" spc="-1" strike="noStrike">
                <a:solidFill>
                  <a:srgbClr val="f04e4d"/>
                </a:solidFill>
                <a:latin typeface="Arial"/>
              </a:rPr>
              <a:t>C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197" name="TextShape 6"/>
          <p:cNvSpPr txBox="1"/>
          <p:nvPr/>
        </p:nvSpPr>
        <p:spPr>
          <a:xfrm>
            <a:off x="2333520" y="5719680"/>
            <a:ext cx="144000" cy="20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800" spc="-1" strike="noStrike">
                <a:solidFill>
                  <a:srgbClr val="f04e4d"/>
                </a:solidFill>
                <a:latin typeface="Arial"/>
              </a:rPr>
              <a:t>D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198" name="TextShape 7"/>
          <p:cNvSpPr txBox="1"/>
          <p:nvPr/>
        </p:nvSpPr>
        <p:spPr>
          <a:xfrm>
            <a:off x="2333520" y="5827320"/>
            <a:ext cx="144000" cy="20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800" spc="-1" strike="noStrike">
                <a:solidFill>
                  <a:srgbClr val="f04e4d"/>
                </a:solidFill>
                <a:latin typeface="Arial"/>
              </a:rPr>
              <a:t>E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199" name="TextShape 8"/>
          <p:cNvSpPr txBox="1"/>
          <p:nvPr/>
        </p:nvSpPr>
        <p:spPr>
          <a:xfrm>
            <a:off x="2333520" y="5971680"/>
            <a:ext cx="144000" cy="20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800" spc="-1" strike="noStrike">
                <a:solidFill>
                  <a:srgbClr val="f04e4d"/>
                </a:solidFill>
                <a:latin typeface="Arial"/>
              </a:rPr>
              <a:t>F</a:t>
            </a:r>
            <a:endParaRPr b="0" lang="fr-FR" sz="800" spc="-1" strike="noStrike">
              <a:latin typeface="Arial"/>
            </a:endParaRPr>
          </a:p>
        </p:txBody>
      </p:sp>
      <p:grpSp>
        <p:nvGrpSpPr>
          <p:cNvPr id="200" name="Group 9"/>
          <p:cNvGrpSpPr/>
          <p:nvPr/>
        </p:nvGrpSpPr>
        <p:grpSpPr>
          <a:xfrm>
            <a:off x="5400000" y="3672000"/>
            <a:ext cx="3672000" cy="2088000"/>
            <a:chOff x="5400000" y="3672000"/>
            <a:chExt cx="3672000" cy="2088000"/>
          </a:xfrm>
        </p:grpSpPr>
        <p:sp>
          <p:nvSpPr>
            <p:cNvPr id="201" name="CustomShape 10"/>
            <p:cNvSpPr/>
            <p:nvPr/>
          </p:nvSpPr>
          <p:spPr>
            <a:xfrm>
              <a:off x="7200360" y="3672000"/>
              <a:ext cx="1871640" cy="288000"/>
            </a:xfrm>
            <a:prstGeom prst="wedgeRoundRectCallout">
              <a:avLst>
                <a:gd name="adj1" fmla="val -123861"/>
                <a:gd name="adj2" fmla="val 608925"/>
                <a:gd name="adj3" fmla="val 1666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100" spc="-1" strike="noStrike">
                  <a:solidFill>
                    <a:srgbClr val="ed1c24"/>
                  </a:solidFill>
                  <a:latin typeface="Arial"/>
                </a:rPr>
                <a:t>Retraite Brute (RB) = B + C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202" name="CustomShape 11"/>
            <p:cNvSpPr/>
            <p:nvPr/>
          </p:nvSpPr>
          <p:spPr>
            <a:xfrm>
              <a:off x="5400000" y="5544000"/>
              <a:ext cx="432000" cy="216000"/>
            </a:xfrm>
            <a:prstGeom prst="rect">
              <a:avLst/>
            </a:prstGeom>
            <a:noFill/>
            <a:ln>
              <a:solidFill>
                <a:srgbClr val="407927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3" name="Group 12"/>
          <p:cNvGrpSpPr/>
          <p:nvPr/>
        </p:nvGrpSpPr>
        <p:grpSpPr>
          <a:xfrm>
            <a:off x="5400000" y="4896000"/>
            <a:ext cx="3744000" cy="1008000"/>
            <a:chOff x="5400000" y="4896000"/>
            <a:chExt cx="3744000" cy="1008000"/>
          </a:xfrm>
        </p:grpSpPr>
        <p:sp>
          <p:nvSpPr>
            <p:cNvPr id="204" name="CustomShape 13"/>
            <p:cNvSpPr/>
            <p:nvPr/>
          </p:nvSpPr>
          <p:spPr>
            <a:xfrm>
              <a:off x="6840000" y="4896000"/>
              <a:ext cx="2304000" cy="288000"/>
            </a:xfrm>
            <a:prstGeom prst="wedgeRoundRectCallout">
              <a:avLst>
                <a:gd name="adj1" fmla="val -94675"/>
                <a:gd name="adj2" fmla="val 281208"/>
                <a:gd name="adj3" fmla="val 1666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100" spc="-1" strike="noStrike">
                  <a:solidFill>
                    <a:srgbClr val="ed1c24"/>
                  </a:solidFill>
                  <a:latin typeface="Arial"/>
                </a:rPr>
                <a:t>Retraite Nette Imposable = RB - E</a:t>
              </a:r>
              <a:endParaRPr b="0" lang="fr-FR" sz="1100" spc="-1" strike="noStrike">
                <a:latin typeface="Arial"/>
              </a:endParaRPr>
            </a:p>
          </p:txBody>
        </p:sp>
        <p:sp>
          <p:nvSpPr>
            <p:cNvPr id="205" name="CustomShape 14"/>
            <p:cNvSpPr/>
            <p:nvPr/>
          </p:nvSpPr>
          <p:spPr>
            <a:xfrm>
              <a:off x="5400000" y="5832000"/>
              <a:ext cx="432000" cy="72000"/>
            </a:xfrm>
            <a:prstGeom prst="rect">
              <a:avLst/>
            </a:prstGeom>
            <a:noFill/>
            <a:ln>
              <a:solidFill>
                <a:srgbClr val="579835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504360" y="1080000"/>
            <a:ext cx="9071640" cy="100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Les documents obtenus</a:t>
            </a:r>
            <a:br/>
            <a:r>
              <a:rPr b="0" i="1" lang="fr-FR" sz="3200" spc="-1" strike="noStrike">
                <a:latin typeface="Arial"/>
              </a:rPr>
              <a:t>Relevé des mensualités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52668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- 8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2058120" y="2165040"/>
            <a:ext cx="5964120" cy="5178960"/>
          </a:xfrm>
          <a:prstGeom prst="rect">
            <a:avLst/>
          </a:prstGeom>
          <a:ln w="36000"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4824000" y="3312000"/>
            <a:ext cx="4104000" cy="288000"/>
          </a:xfrm>
          <a:prstGeom prst="wedgeRoundRectCallout">
            <a:avLst>
              <a:gd name="adj1" fmla="val 17490"/>
              <a:gd name="adj2" fmla="val 38395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100" spc="-1" strike="noStrike">
                <a:solidFill>
                  <a:srgbClr val="ed1c24"/>
                </a:solidFill>
                <a:latin typeface="Arial"/>
              </a:rPr>
              <a:t>Montant PAS = Retraite Nette Imposable X Taux de prélèvement</a:t>
            </a:r>
            <a:endParaRPr b="0" lang="fr-FR" sz="1100" spc="-1" strike="noStrike">
              <a:latin typeface="Arial"/>
            </a:endParaRPr>
          </a:p>
        </p:txBody>
      </p:sp>
    </p:spTree>
  </p:cSld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34960" y="14364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3200" spc="-1" strike="noStrike">
                <a:latin typeface="Arial"/>
              </a:rPr>
              <a:t>ARGIC-ARRCO Retraite Complémentaire - 1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1006920" y="936000"/>
            <a:ext cx="8066160" cy="6264000"/>
          </a:xfrm>
          <a:prstGeom prst="rect">
            <a:avLst/>
          </a:prstGeom>
          <a:ln w="36000"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7992000" y="2803680"/>
            <a:ext cx="1800000" cy="508320"/>
          </a:xfrm>
          <a:prstGeom prst="wedgeRoundRectCallout">
            <a:avLst>
              <a:gd name="adj1" fmla="val -33643"/>
              <a:gd name="adj2" fmla="val -249078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 u="sng">
                <a:solidFill>
                  <a:srgbClr val="ed1c24"/>
                </a:solidFill>
                <a:uFillTx/>
                <a:latin typeface="Arial"/>
              </a:rPr>
              <a:t>Cliquer sur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« </a:t>
            </a:r>
            <a:r>
              <a:rPr b="0" i="1" lang="fr-FR" sz="1500" spc="-1" strike="noStrike">
                <a:solidFill>
                  <a:srgbClr val="ed1c24"/>
                </a:solidFill>
                <a:latin typeface="Arial"/>
              </a:rPr>
              <a:t>MON ESPACE</a:t>
            </a:r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 »</a:t>
            </a:r>
            <a:endParaRPr b="0" lang="fr-FR" sz="1500" spc="-1" strike="noStrike">
              <a:latin typeface="Arial"/>
            </a:endParaRPr>
          </a:p>
        </p:txBody>
      </p:sp>
    </p:spTree>
  </p:cSld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534960" y="14364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3200" spc="-1" strike="noStrike">
                <a:latin typeface="Arial"/>
              </a:rPr>
              <a:t>ARGIC-ARRCO Retraite Complémentaire - 2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960480" y="1008000"/>
            <a:ext cx="8159040" cy="6336000"/>
          </a:xfrm>
          <a:prstGeom prst="rect">
            <a:avLst/>
          </a:prstGeom>
          <a:ln w="36000"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360000" y="3312000"/>
            <a:ext cx="3744000" cy="1732320"/>
          </a:xfrm>
          <a:prstGeom prst="wedgeRoundRectCallout">
            <a:avLst>
              <a:gd name="adj1" fmla="val 182300"/>
              <a:gd name="adj2" fmla="val 16129"/>
              <a:gd name="adj3" fmla="val 16667"/>
            </a:avLst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r>
              <a:rPr b="0" lang="fr-FR" sz="1500" spc="-1" strike="noStrike">
                <a:solidFill>
                  <a:srgbClr val="ba131a"/>
                </a:solidFill>
                <a:latin typeface="Arial"/>
              </a:rPr>
              <a:t>ATTENTION</a:t>
            </a:r>
            <a:endParaRPr b="0" lang="fr-FR" sz="1500" spc="-1" strike="noStrike">
              <a:latin typeface="Arial"/>
            </a:endParaRPr>
          </a:p>
          <a:p>
            <a:r>
              <a:rPr b="0" lang="fr-FR" sz="1500" spc="-1" strike="noStrike">
                <a:solidFill>
                  <a:srgbClr val="ba131a"/>
                </a:solidFill>
                <a:latin typeface="Arial"/>
              </a:rPr>
              <a:t>Cette page est «grande »</a:t>
            </a:r>
            <a:endParaRPr b="0" lang="fr-FR" sz="1500" spc="-1" strike="noStrike">
              <a:latin typeface="Arial"/>
            </a:endParaRPr>
          </a:p>
          <a:p>
            <a:r>
              <a:rPr b="0" lang="fr-FR" sz="1500" spc="-1" strike="noStrike">
                <a:solidFill>
                  <a:srgbClr val="ba131a"/>
                </a:solidFill>
                <a:latin typeface="Arial"/>
              </a:rPr>
              <a:t>- Le haut de page propose un accès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ba131a"/>
                </a:solidFill>
                <a:latin typeface="Arial"/>
              </a:rPr>
              <a:t>via « FanceConnect »</a:t>
            </a:r>
            <a:endParaRPr b="0" lang="fr-FR" sz="1500" spc="-1" strike="noStrike">
              <a:latin typeface="Arial"/>
            </a:endParaRPr>
          </a:p>
          <a:p>
            <a:r>
              <a:rPr b="0" lang="fr-FR" sz="1500" spc="-1" strike="noStrike">
                <a:solidFill>
                  <a:srgbClr val="ba131a"/>
                </a:solidFill>
                <a:latin typeface="Arial"/>
              </a:rPr>
              <a:t>- Aller sur le bas de page avec l’ascenseur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ba131a"/>
                </a:solidFill>
                <a:latin typeface="Arial"/>
              </a:rPr>
              <a:t>pour un accès classique</a:t>
            </a:r>
            <a:endParaRPr b="0" lang="fr-FR" sz="1500" spc="-1" strike="noStrike">
              <a:latin typeface="Arial"/>
            </a:endParaRPr>
          </a:p>
        </p:txBody>
      </p:sp>
    </p:spTree>
  </p:cSld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534960" y="14364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3200" spc="-1" strike="noStrike">
                <a:latin typeface="Arial"/>
              </a:rPr>
              <a:t>ARGIC-ARRCO Retraite Complémentaire - 3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958680" y="1004760"/>
            <a:ext cx="8163000" cy="6339240"/>
          </a:xfrm>
          <a:prstGeom prst="rect">
            <a:avLst/>
          </a:prstGeom>
          <a:ln w="36000"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792000" y="3312000"/>
            <a:ext cx="1800000" cy="724320"/>
          </a:xfrm>
          <a:prstGeom prst="wedgeRoundRectCallout">
            <a:avLst>
              <a:gd name="adj1" fmla="val 114986"/>
              <a:gd name="adj2" fmla="val -9823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La 1ère fois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créer son compte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en cliquant ici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7488000" y="3312000"/>
            <a:ext cx="1800000" cy="724320"/>
          </a:xfrm>
          <a:prstGeom prst="wedgeRoundRectCallout">
            <a:avLst>
              <a:gd name="adj1" fmla="val -80750"/>
              <a:gd name="adj2" fmla="val -9694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Les fois suivantes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se connecter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ed1c24"/>
                </a:solidFill>
                <a:latin typeface="Arial"/>
              </a:rPr>
              <a:t>en cliquant ici</a:t>
            </a:r>
            <a:endParaRPr b="0" lang="fr-FR" sz="1500" spc="-1" strike="noStrike">
              <a:latin typeface="Arial"/>
            </a:endParaRPr>
          </a:p>
        </p:txBody>
      </p:sp>
    </p:spTree>
  </p:cSld>
  <p:timing>
    <p:tnLst>
      <p:par>
        <p:cTn id="180" dur="indefinite" restart="never" nodeType="tmRoot">
          <p:childTnLst>
            <p:seq>
              <p:cTn id="181" dur="indefinite" nodeType="mainSeq">
                <p:childTnLst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"/>
                            </p:stCondLst>
                            <p:childTnLst>
                              <p:par>
                                <p:cTn id="19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534960" y="14364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3200" spc="-1" strike="noStrike">
                <a:latin typeface="Arial"/>
              </a:rPr>
              <a:t>ARGIC-ARRCO Retraite Complémentaire - 4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1440000" y="936000"/>
            <a:ext cx="4209480" cy="6336000"/>
          </a:xfrm>
          <a:prstGeom prst="rect">
            <a:avLst/>
          </a:prstGeom>
          <a:ln w="36000"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6336000" y="2520000"/>
            <a:ext cx="1584000" cy="724320"/>
          </a:xfrm>
          <a:prstGeom prst="wedgeRoundRectCallout">
            <a:avLst>
              <a:gd name="adj1" fmla="val -179379"/>
              <a:gd name="adj2" fmla="val 100421"/>
              <a:gd name="adj3" fmla="val 16667"/>
            </a:avLst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Cliquer ici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pour voir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les paiements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6336000" y="4248000"/>
            <a:ext cx="1584000" cy="936000"/>
          </a:xfrm>
          <a:prstGeom prst="wedgeRoundRectCallout">
            <a:avLst>
              <a:gd name="adj1" fmla="val -119254"/>
              <a:gd name="adj2" fmla="val -112050"/>
              <a:gd name="adj3" fmla="val 16667"/>
            </a:avLst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Cliquer ici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pour voir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les documents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À télécharger</a:t>
            </a:r>
            <a:endParaRPr b="0" lang="fr-FR" sz="1500" spc="-1" strike="noStrike">
              <a:latin typeface="Arial"/>
            </a:endParaRPr>
          </a:p>
        </p:txBody>
      </p:sp>
    </p:spTree>
  </p:cSld>
  <p:timing>
    <p:tnLst>
      <p:par>
        <p:cTn id="193" dur="indefinite" restart="never" nodeType="tmRoot">
          <p:childTnLst>
            <p:seq>
              <p:cTn id="194" dur="indefinite" nodeType="mainSeq">
                <p:childTnLst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"/>
                            </p:stCondLst>
                            <p:childTnLst>
                              <p:par>
                                <p:cTn id="20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4000" y="408600"/>
            <a:ext cx="9071640" cy="12625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Les Sites de Retraites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04360" y="2308680"/>
            <a:ext cx="9071640" cy="46033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/>
          </a:bodyPr>
          <a:p>
            <a:r>
              <a:rPr b="0" i="1" lang="fr-FR" sz="2000" spc="-1" strike="noStrike">
                <a:latin typeface="Arial"/>
              </a:rPr>
              <a:t>Cliquer sur les logos pour accéder aux Sites</a:t>
            </a:r>
            <a:endParaRPr b="0" lang="fr-FR" sz="2000" spc="-1" strike="noStrike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Info-Retraite</a:t>
            </a:r>
            <a:r>
              <a:rPr b="0" i="1" lang="fr-FR" sz="2400" spc="-1" strike="noStrike">
                <a:latin typeface="Arial"/>
              </a:rPr>
              <a:t>      </a:t>
            </a:r>
            <a:endParaRPr b="0" lang="fr-FR" sz="2400" spc="-1" strike="noStrike"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200" spc="-1" strike="noStrike">
                <a:latin typeface="Arial"/>
              </a:rPr>
              <a:t>Plutôt pour le calcul de la retraite avant la retraite</a:t>
            </a:r>
            <a:endParaRPr b="0" lang="fr-FR" sz="2200" spc="-1" strike="noStrike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ENSAP                   (</a:t>
            </a:r>
            <a:r>
              <a:rPr b="0" i="1" lang="fr-FR" sz="2400" spc="-1" strike="noStrike" u="sng">
                <a:uFillTx/>
                <a:latin typeface="Arial"/>
                <a:hlinkClick r:id="rId1"/>
              </a:rPr>
              <a:t>VIDEO</a:t>
            </a:r>
            <a:r>
              <a:rPr b="0" lang="fr-FR" sz="2400" spc="-1" strike="noStrike">
                <a:latin typeface="Arial"/>
              </a:rPr>
              <a:t>)       </a:t>
            </a:r>
            <a:r>
              <a:rPr b="0" lang="fr-FR" sz="2400" spc="-1" strike="noStrike">
                <a:latin typeface="Arial"/>
              </a:rPr>
              <a:t>Retraites de l’État</a:t>
            </a:r>
            <a:endParaRPr b="0" lang="fr-FR" sz="2400" spc="-1" strike="noStrike"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200" spc="-1" strike="noStrike">
                <a:latin typeface="Arial"/>
              </a:rPr>
              <a:t>Retraite de base (public)</a:t>
            </a:r>
            <a:endParaRPr b="0" lang="fr-FR" sz="2200" spc="-1" strike="noStrike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L’Assurance Retraite (CNAV)</a:t>
            </a:r>
            <a:endParaRPr b="0" lang="fr-FR" sz="2400" spc="-1" strike="noStrike"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200" spc="-1" strike="noStrike">
                <a:latin typeface="Arial"/>
              </a:rPr>
              <a:t>Retraite de base (privé)</a:t>
            </a:r>
            <a:endParaRPr b="0" lang="fr-FR" sz="2200" spc="-1" strike="noStrike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ARRCO-ARGIC</a:t>
            </a:r>
            <a:endParaRPr b="0" lang="fr-FR" sz="2400" spc="-1" strike="noStrike">
              <a:latin typeface="Arial"/>
            </a:endParaRPr>
          </a:p>
          <a:p>
            <a:pPr lvl="1" marL="864000" indent="-324000">
              <a:spcAft>
                <a:spcPts val="1128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latin typeface="Arial"/>
              </a:rPr>
              <a:t>Retraites Complémentaire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2858400" y="2747880"/>
            <a:ext cx="813600" cy="420120"/>
          </a:xfrm>
          <a:prstGeom prst="rect">
            <a:avLst/>
          </a:prstGeom>
          <a:ln w="36000"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5040000" y="4700160"/>
            <a:ext cx="972720" cy="411840"/>
          </a:xfrm>
          <a:prstGeom prst="rect">
            <a:avLst/>
          </a:prstGeom>
          <a:ln w="36000">
            <a:noFill/>
          </a:ln>
        </p:spPr>
      </p:pic>
      <p:pic>
        <p:nvPicPr>
          <p:cNvPr id="132" name="" descr=""/>
          <p:cNvPicPr/>
          <p:nvPr/>
        </p:nvPicPr>
        <p:blipFill>
          <a:blip r:embed="rId4"/>
          <a:stretch/>
        </p:blipFill>
        <p:spPr>
          <a:xfrm>
            <a:off x="3456000" y="5688000"/>
            <a:ext cx="1368000" cy="415440"/>
          </a:xfrm>
          <a:prstGeom prst="rect">
            <a:avLst/>
          </a:prstGeom>
          <a:ln w="36000">
            <a:noFill/>
          </a:ln>
        </p:spPr>
      </p:pic>
      <p:pic>
        <p:nvPicPr>
          <p:cNvPr id="133" name="" descr=""/>
          <p:cNvPicPr/>
          <p:nvPr/>
        </p:nvPicPr>
        <p:blipFill>
          <a:blip r:embed="rId5"/>
          <a:stretch/>
        </p:blipFill>
        <p:spPr>
          <a:xfrm>
            <a:off x="2160000" y="3672000"/>
            <a:ext cx="1368000" cy="390600"/>
          </a:xfrm>
          <a:prstGeom prst="rect">
            <a:avLst/>
          </a:prstGeom>
          <a:ln w="36000">
            <a:noFill/>
          </a:ln>
        </p:spPr>
      </p:pic>
      <p:pic>
        <p:nvPicPr>
          <p:cNvPr id="134" name="" descr=""/>
          <p:cNvPicPr/>
          <p:nvPr/>
        </p:nvPicPr>
        <p:blipFill>
          <a:blip r:embed="rId6"/>
          <a:stretch/>
        </p:blipFill>
        <p:spPr>
          <a:xfrm>
            <a:off x="7899480" y="3716640"/>
            <a:ext cx="1172520" cy="387360"/>
          </a:xfrm>
          <a:prstGeom prst="rect">
            <a:avLst/>
          </a:prstGeom>
          <a:ln w="36000"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534960" y="14364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3200" spc="-1" strike="noStrike">
                <a:latin typeface="Arial"/>
              </a:rPr>
              <a:t>ARGIC-ARRCO Retraite Complémentaire - 5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1094400" y="1152000"/>
            <a:ext cx="7891560" cy="5748480"/>
          </a:xfrm>
          <a:prstGeom prst="rect">
            <a:avLst/>
          </a:prstGeom>
          <a:ln w="36000"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8208000" y="4603680"/>
            <a:ext cx="1584000" cy="724320"/>
          </a:xfrm>
          <a:prstGeom prst="wedgeRoundRectCallout">
            <a:avLst>
              <a:gd name="adj1" fmla="val -126796"/>
              <a:gd name="adj2" fmla="val -101712"/>
              <a:gd name="adj3" fmla="val 16667"/>
            </a:avLst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Cliquer ici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pour télécharger</a:t>
            </a:r>
            <a:endParaRPr b="0" lang="fr-FR" sz="1500" spc="-1" strike="noStrike">
              <a:latin typeface="Arial"/>
            </a:endParaRPr>
          </a:p>
          <a:p>
            <a:pPr algn="ctr"/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le document</a:t>
            </a:r>
            <a:endParaRPr b="0" lang="fr-FR" sz="15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534960" y="14364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3200" spc="-1" strike="noStrike">
                <a:latin typeface="Arial"/>
              </a:rPr>
              <a:t>ARGIC-ARRCO Retraite Complémentaire - 6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646560" y="945720"/>
            <a:ext cx="8787240" cy="6110280"/>
          </a:xfrm>
          <a:prstGeom prst="rect">
            <a:avLst/>
          </a:prstGeom>
          <a:ln w="3600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04360" y="14328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2800" spc="-1" strike="noStrike">
                <a:latin typeface="Arial"/>
              </a:rPr>
              <a:t>Espace Numérique Sécurisé de l’Agent Public (ENSAP)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948960" y="990000"/>
            <a:ext cx="8182440" cy="6354000"/>
          </a:xfrm>
          <a:prstGeom prst="rect">
            <a:avLst/>
          </a:prstGeom>
          <a:ln w="3600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8856000" y="2520000"/>
            <a:ext cx="1152000" cy="360000"/>
          </a:xfrm>
          <a:prstGeom prst="wedgeRoundRectCallout">
            <a:avLst>
              <a:gd name="adj1" fmla="val -249810"/>
              <a:gd name="adj2" fmla="val 106388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Paye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8856000" y="3240000"/>
            <a:ext cx="1152000" cy="576000"/>
          </a:xfrm>
          <a:prstGeom prst="wedgeRoundRectCallout">
            <a:avLst>
              <a:gd name="adj1" fmla="val -234939"/>
              <a:gd name="adj2" fmla="val 554555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Attestation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Fiscale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8856000" y="4032000"/>
            <a:ext cx="1152000" cy="504000"/>
          </a:xfrm>
          <a:prstGeom prst="wedgeRoundRectCallout">
            <a:avLst>
              <a:gd name="adj1" fmla="val -214291"/>
              <a:gd name="adj2" fmla="val 542361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Compte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Retraite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8856000" y="4752000"/>
            <a:ext cx="1152000" cy="504000"/>
          </a:xfrm>
          <a:prstGeom prst="wedgeRoundRectCallout">
            <a:avLst>
              <a:gd name="adj1" fmla="val -187828"/>
              <a:gd name="adj2" fmla="val 458208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Simulation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Retraite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8856000" y="5544000"/>
            <a:ext cx="1152000" cy="504000"/>
          </a:xfrm>
          <a:prstGeom prst="wedgeRoundRectCallout">
            <a:avLst>
              <a:gd name="adj1" fmla="val -134097"/>
              <a:gd name="adj2" fmla="val 308671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Demande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Retraite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"/>
                            </p:stCondLst>
                            <p:childTnLst>
                              <p:par>
                                <p:cTn id="2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"/>
                            </p:stCondLst>
                            <p:childTnLst>
                              <p:par>
                                <p:cTn id="2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"/>
                            </p:stCondLst>
                            <p:childTnLst>
                              <p:par>
                                <p:cTn id="3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0436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ENS</a:t>
            </a:r>
            <a:r>
              <a:rPr b="0" lang="fr-FR" sz="4000" spc="-1" strike="noStrike">
                <a:latin typeface="Arial"/>
              </a:rPr>
              <a:t>AP - Retraite de Base / Public - 1</a:t>
            </a:r>
            <a:endParaRPr b="0" lang="fr-FR" sz="40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053000" y="1008000"/>
            <a:ext cx="7974000" cy="6192000"/>
          </a:xfrm>
          <a:prstGeom prst="rect">
            <a:avLst/>
          </a:prstGeom>
          <a:ln w="36000">
            <a:solidFill>
              <a:srgbClr val="ef413d"/>
            </a:solidFill>
            <a:round/>
          </a:ln>
        </p:spPr>
      </p:pic>
      <p:sp>
        <p:nvSpPr>
          <p:cNvPr id="144" name="CustomShape 2"/>
          <p:cNvSpPr/>
          <p:nvPr/>
        </p:nvSpPr>
        <p:spPr>
          <a:xfrm>
            <a:off x="720000" y="1872000"/>
            <a:ext cx="936000" cy="504000"/>
          </a:xfrm>
          <a:prstGeom prst="wedgeRoundRectCallout">
            <a:avLst>
              <a:gd name="adj1" fmla="val 280907"/>
              <a:gd name="adj2" fmla="val 11045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Onglet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Retraité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8280000" y="2952000"/>
            <a:ext cx="864000" cy="720000"/>
          </a:xfrm>
          <a:prstGeom prst="wedgeRoundRectCallout">
            <a:avLst>
              <a:gd name="adj1" fmla="val -140666"/>
              <a:gd name="adj2" fmla="val -159791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Accès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à son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espace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"/>
                            </p:stCondLst>
                            <p:childTnLst>
                              <p:par>
                                <p:cTn id="5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960480" y="1008000"/>
            <a:ext cx="8159040" cy="6336000"/>
          </a:xfrm>
          <a:prstGeom prst="rect">
            <a:avLst/>
          </a:prstGeom>
          <a:ln w="36000">
            <a:solidFill>
              <a:srgbClr val="ef413d"/>
            </a:solidFill>
            <a:round/>
          </a:ln>
        </p:spPr>
      </p:pic>
      <p:grpSp>
        <p:nvGrpSpPr>
          <p:cNvPr id="147" name="Group 1"/>
          <p:cNvGrpSpPr/>
          <p:nvPr/>
        </p:nvGrpSpPr>
        <p:grpSpPr>
          <a:xfrm>
            <a:off x="792000" y="4824000"/>
            <a:ext cx="1055520" cy="1008000"/>
            <a:chOff x="792000" y="4824000"/>
            <a:chExt cx="1055520" cy="1008000"/>
          </a:xfrm>
        </p:grpSpPr>
        <p:sp>
          <p:nvSpPr>
            <p:cNvPr id="148" name="CustomShape 2"/>
            <p:cNvSpPr/>
            <p:nvPr/>
          </p:nvSpPr>
          <p:spPr>
            <a:xfrm>
              <a:off x="792000" y="4824000"/>
              <a:ext cx="1055520" cy="1008000"/>
            </a:xfrm>
            <a:prstGeom prst="wedgeRoundRectCallout">
              <a:avLst>
                <a:gd name="adj1" fmla="val 183203"/>
                <a:gd name="adj2" fmla="val -91949"/>
                <a:gd name="adj3" fmla="val 16667"/>
              </a:avLst>
            </a:prstGeom>
            <a:solidFill>
              <a:srgbClr val="729fcf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Si mon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Espace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est déjà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créé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49" name="CustomShape 3"/>
            <p:cNvSpPr/>
            <p:nvPr/>
          </p:nvSpPr>
          <p:spPr>
            <a:xfrm>
              <a:off x="792000" y="4824000"/>
              <a:ext cx="1055520" cy="1008000"/>
            </a:xfrm>
            <a:prstGeom prst="wedgeRoundRectCallout">
              <a:avLst>
                <a:gd name="adj1" fmla="val 179865"/>
                <a:gd name="adj2" fmla="val -54319"/>
                <a:gd name="adj3" fmla="val 16667"/>
              </a:avLst>
            </a:prstGeom>
            <a:solidFill>
              <a:srgbClr val="729fcf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Si mon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Espace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est déjà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créé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50" name="CustomShape 4"/>
            <p:cNvSpPr/>
            <p:nvPr/>
          </p:nvSpPr>
          <p:spPr>
            <a:xfrm>
              <a:off x="792000" y="4824000"/>
              <a:ext cx="1055520" cy="1008000"/>
            </a:xfrm>
            <a:prstGeom prst="wedgeRoundRectCallout">
              <a:avLst>
                <a:gd name="adj1" fmla="val 188217"/>
                <a:gd name="adj2" fmla="val 12152"/>
                <a:gd name="adj3" fmla="val 16667"/>
              </a:avLst>
            </a:prstGeom>
            <a:solidFill>
              <a:srgbClr val="729fcf">
                <a:alpha val="50000"/>
              </a:srgbClr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Si mon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Espace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est déjà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créé </a:t>
              </a:r>
              <a:endParaRPr b="0" lang="fr-FR" sz="1800" spc="-1" strike="noStrike">
                <a:latin typeface="Arial"/>
              </a:endParaRPr>
            </a:p>
          </p:txBody>
        </p:sp>
      </p:grpSp>
      <p:sp>
        <p:nvSpPr>
          <p:cNvPr id="151" name="CustomShape 5"/>
          <p:cNvSpPr/>
          <p:nvPr/>
        </p:nvSpPr>
        <p:spPr>
          <a:xfrm>
            <a:off x="504000" y="5976000"/>
            <a:ext cx="1127520" cy="1008000"/>
          </a:xfrm>
          <a:prstGeom prst="wedgeRoundRectCallout">
            <a:avLst>
              <a:gd name="adj1" fmla="val 135986"/>
              <a:gd name="adj2" fmla="val 48319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Si mon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Espace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n’est pas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déjà créé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2" name="TextShape 6"/>
          <p:cNvSpPr txBox="1"/>
          <p:nvPr/>
        </p:nvSpPr>
        <p:spPr>
          <a:xfrm>
            <a:off x="49608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ENS</a:t>
            </a:r>
            <a:r>
              <a:rPr b="0" lang="fr-FR" sz="4000" spc="-1" strike="noStrike">
                <a:latin typeface="Arial"/>
              </a:rPr>
              <a:t>AP - Retraite de Base / Public - 2</a:t>
            </a:r>
            <a:endParaRPr b="0" lang="fr-FR" sz="4000" spc="-1" strike="noStrike">
              <a:latin typeface="Arial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"/>
                            </p:stCondLst>
                            <p:childTnLst>
                              <p:par>
                                <p:cTn id="6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911880" y="932400"/>
            <a:ext cx="8256600" cy="6411600"/>
          </a:xfrm>
          <a:prstGeom prst="rect">
            <a:avLst/>
          </a:prstGeom>
          <a:ln w="36000">
            <a:solidFill>
              <a:srgbClr val="ef413d"/>
            </a:solidFill>
            <a:round/>
          </a:ln>
        </p:spPr>
      </p:pic>
      <p:sp>
        <p:nvSpPr>
          <p:cNvPr id="154" name="TextShape 1"/>
          <p:cNvSpPr txBox="1"/>
          <p:nvPr/>
        </p:nvSpPr>
        <p:spPr>
          <a:xfrm>
            <a:off x="49608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ENS</a:t>
            </a:r>
            <a:r>
              <a:rPr b="0" lang="fr-FR" sz="4000" spc="-1" strike="noStrike">
                <a:latin typeface="Arial"/>
              </a:rPr>
              <a:t>AP - Retraite de Base / Public - 3</a:t>
            </a:r>
            <a:endParaRPr b="0" lang="fr-FR" sz="40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5152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- 1 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368000" y="1008000"/>
            <a:ext cx="7344000" cy="5703120"/>
          </a:xfrm>
          <a:prstGeom prst="rect">
            <a:avLst/>
          </a:prstGeom>
          <a:ln w="36000">
            <a:solidFill>
              <a:srgbClr val="ef413d"/>
            </a:solidFill>
            <a:round/>
          </a:ln>
        </p:spPr>
      </p:pic>
      <p:sp>
        <p:nvSpPr>
          <p:cNvPr id="157" name="CustomShape 2"/>
          <p:cNvSpPr/>
          <p:nvPr/>
        </p:nvSpPr>
        <p:spPr>
          <a:xfrm>
            <a:off x="720360" y="1883520"/>
            <a:ext cx="936000" cy="504000"/>
          </a:xfrm>
          <a:prstGeom prst="wedgeRoundRectCallout">
            <a:avLst>
              <a:gd name="adj1" fmla="val 280907"/>
              <a:gd name="adj2" fmla="val 11045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Onglet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Retraité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58" name="Group 3"/>
          <p:cNvGrpSpPr/>
          <p:nvPr/>
        </p:nvGrpSpPr>
        <p:grpSpPr>
          <a:xfrm>
            <a:off x="8424000" y="2808000"/>
            <a:ext cx="864000" cy="720000"/>
            <a:chOff x="8424000" y="2808000"/>
            <a:chExt cx="864000" cy="720000"/>
          </a:xfrm>
        </p:grpSpPr>
        <p:sp>
          <p:nvSpPr>
            <p:cNvPr id="159" name="CustomShape 4"/>
            <p:cNvSpPr/>
            <p:nvPr/>
          </p:nvSpPr>
          <p:spPr>
            <a:xfrm>
              <a:off x="8424000" y="2808000"/>
              <a:ext cx="864000" cy="720000"/>
            </a:xfrm>
            <a:prstGeom prst="wedgeRoundRectCallout">
              <a:avLst>
                <a:gd name="adj1" fmla="val -140666"/>
                <a:gd name="adj2" fmla="val -159791"/>
                <a:gd name="adj3" fmla="val 1666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Accès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à son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espace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160" name="CustomShape 5"/>
            <p:cNvSpPr/>
            <p:nvPr/>
          </p:nvSpPr>
          <p:spPr>
            <a:xfrm>
              <a:off x="8424000" y="2808000"/>
              <a:ext cx="864000" cy="720000"/>
            </a:xfrm>
            <a:prstGeom prst="wedgeRoundRectCallout">
              <a:avLst>
                <a:gd name="adj1" fmla="val -113013"/>
                <a:gd name="adj2" fmla="val -185731"/>
                <a:gd name="adj3" fmla="val 16667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Accès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à son</a:t>
              </a:r>
              <a:endParaRPr b="0" lang="fr-FR" sz="1800" spc="-1" strike="noStrike">
                <a:latin typeface="Arial"/>
              </a:endParaRPr>
            </a:p>
            <a:p>
              <a:pPr algn="ctr"/>
              <a:r>
                <a:rPr b="0" lang="fr-FR" sz="1800" spc="-1" strike="noStrike">
                  <a:solidFill>
                    <a:srgbClr val="ed1c24"/>
                  </a:solidFill>
                  <a:latin typeface="Arial"/>
                </a:rPr>
                <a:t>espace</a:t>
              </a:r>
              <a:endParaRPr b="0" lang="fr-FR" sz="1800" spc="-1" strike="noStrike">
                <a:latin typeface="Arial"/>
              </a:endParaRPr>
            </a:p>
          </p:txBody>
        </p:sp>
      </p:grpSp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"/>
                            </p:stCondLst>
                            <p:childTnLst>
                              <p:par>
                                <p:cTn id="7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54324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- 2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944000" y="4536000"/>
            <a:ext cx="57600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011240" y="1086840"/>
            <a:ext cx="8057520" cy="6257160"/>
          </a:xfrm>
          <a:prstGeom prst="rect">
            <a:avLst/>
          </a:prstGeom>
          <a:ln w="36000">
            <a:solidFill>
              <a:srgbClr val="ef413d"/>
            </a:solidFill>
            <a:round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34960" y="144000"/>
            <a:ext cx="9071640" cy="720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lIns="0" rIns="0" tIns="0" bIns="0" anchor="ctr"/>
          <a:p>
            <a:r>
              <a:rPr b="0" lang="fr-FR" sz="4400" spc="-1" strike="noStrike">
                <a:latin typeface="Arial"/>
              </a:rPr>
              <a:t>CNAV - Retraite de Base / Privé - 3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1008000" y="936000"/>
            <a:ext cx="8159040" cy="6336000"/>
          </a:xfrm>
          <a:prstGeom prst="rect">
            <a:avLst/>
          </a:prstGeom>
          <a:ln w="36000">
            <a:solidFill>
              <a:srgbClr val="ef413d"/>
            </a:solidFill>
            <a:round/>
          </a:ln>
        </p:spPr>
      </p:pic>
      <p:sp>
        <p:nvSpPr>
          <p:cNvPr id="166" name="CustomShape 2"/>
          <p:cNvSpPr/>
          <p:nvPr/>
        </p:nvSpPr>
        <p:spPr>
          <a:xfrm>
            <a:off x="5688000" y="5400000"/>
            <a:ext cx="1368000" cy="792000"/>
          </a:xfrm>
          <a:prstGeom prst="wedgeRoundRectCallout">
            <a:avLst>
              <a:gd name="adj1" fmla="val -297907"/>
              <a:gd name="adj2" fmla="val -10883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3 derniers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solidFill>
                  <a:srgbClr val="ed1c24"/>
                </a:solidFill>
                <a:latin typeface="Arial"/>
              </a:rPr>
              <a:t>paiements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Application>LibreOffice/6.0.2.1$Windows_X86_64 LibreOffice_project/f7f06a8f319e4b62f9bc5095aa112a65d2f3ac89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2019-01-18T18:14:49Z</dcterms:created>
  <dc:creator/>
  <dc:description/>
  <dc:language>fr-FR</dc:language>
  <cp:lastModifiedBy/>
  <dcterms:modified xsi:type="dcterms:W3CDTF">2019-01-22T19:24:01Z</dcterms:modified>
  <cp:revision>102</cp:revision>
  <dc:subject/>
  <dc:title>Sites de Retraites</dc:title>
</cp:coreProperties>
</file>