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74" r:id="rId9"/>
    <p:sldId id="261" r:id="rId10"/>
    <p:sldId id="265" r:id="rId11"/>
    <p:sldId id="275" r:id="rId12"/>
    <p:sldId id="262" r:id="rId13"/>
    <p:sldId id="266" r:id="rId14"/>
    <p:sldId id="267" r:id="rId15"/>
    <p:sldId id="269" r:id="rId16"/>
    <p:sldId id="270" r:id="rId17"/>
    <p:sldId id="271" r:id="rId18"/>
    <p:sldId id="272" r:id="rId19"/>
    <p:sldId id="268" r:id="rId20"/>
    <p:sldId id="27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3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4E17-572F-4390-A95F-256E988E94C0}" type="datetimeFigureOut">
              <a:rPr lang="fr-FR" smtClean="0"/>
              <a:pPr/>
              <a:t>04/01/2018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D29-8544-4DCA-A056-E03D5F08B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4E17-572F-4390-A95F-256E988E94C0}" type="datetimeFigureOut">
              <a:rPr lang="fr-FR" smtClean="0"/>
              <a:pPr/>
              <a:t>04/01/2018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D29-8544-4DCA-A056-E03D5F08B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4E17-572F-4390-A95F-256E988E94C0}" type="datetimeFigureOut">
              <a:rPr lang="fr-FR" smtClean="0"/>
              <a:pPr/>
              <a:t>04/01/2018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D29-8544-4DCA-A056-E03D5F08B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4E17-572F-4390-A95F-256E988E94C0}" type="datetimeFigureOut">
              <a:rPr lang="fr-FR" smtClean="0"/>
              <a:pPr/>
              <a:t>04/01/2018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D29-8544-4DCA-A056-E03D5F08B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4E17-572F-4390-A95F-256E988E94C0}" type="datetimeFigureOut">
              <a:rPr lang="fr-FR" smtClean="0"/>
              <a:pPr/>
              <a:t>04/01/2018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D29-8544-4DCA-A056-E03D5F08B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4E17-572F-4390-A95F-256E988E94C0}" type="datetimeFigureOut">
              <a:rPr lang="fr-FR" smtClean="0"/>
              <a:pPr/>
              <a:t>04/01/2018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D29-8544-4DCA-A056-E03D5F08B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4E17-572F-4390-A95F-256E988E94C0}" type="datetimeFigureOut">
              <a:rPr lang="fr-FR" smtClean="0"/>
              <a:pPr/>
              <a:t>04/01/2018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D29-8544-4DCA-A056-E03D5F08B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4E17-572F-4390-A95F-256E988E94C0}" type="datetimeFigureOut">
              <a:rPr lang="fr-FR" smtClean="0"/>
              <a:pPr/>
              <a:t>04/01/2018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D29-8544-4DCA-A056-E03D5F08B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4E17-572F-4390-A95F-256E988E94C0}" type="datetimeFigureOut">
              <a:rPr lang="fr-FR" smtClean="0"/>
              <a:pPr/>
              <a:t>04/01/2018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D29-8544-4DCA-A056-E03D5F08B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4E17-572F-4390-A95F-256E988E94C0}" type="datetimeFigureOut">
              <a:rPr lang="fr-FR" smtClean="0"/>
              <a:pPr/>
              <a:t>04/01/2018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D29-8544-4DCA-A056-E03D5F08B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4E17-572F-4390-A95F-256E988E94C0}" type="datetimeFigureOut">
              <a:rPr lang="fr-FR" smtClean="0"/>
              <a:pPr/>
              <a:t>04/01/2018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3D29-8544-4DCA-A056-E03D5F08B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34E17-572F-4390-A95F-256E988E94C0}" type="datetimeFigureOut">
              <a:rPr lang="fr-FR" smtClean="0"/>
              <a:pPr/>
              <a:t>04/01/2018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D3D29-8544-4DCA-A056-E03D5F08B8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38.gif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992888" cy="3456384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Je sais utiliser mon ordinateur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1. Rappel des notions de base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souris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3264" y="1600201"/>
            <a:ext cx="5698976" cy="2836911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Elle possède</a:t>
            </a:r>
          </a:p>
          <a:p>
            <a:pPr lvl="1"/>
            <a:r>
              <a:rPr lang="fr-FR" sz="3000" dirty="0" smtClean="0"/>
              <a:t>Un bouton gauche</a:t>
            </a:r>
          </a:p>
          <a:p>
            <a:pPr lvl="1"/>
            <a:r>
              <a:rPr lang="fr-FR" sz="3000" dirty="0" smtClean="0"/>
              <a:t>Un bouton droit</a:t>
            </a:r>
          </a:p>
          <a:p>
            <a:pPr lvl="1"/>
            <a:r>
              <a:rPr lang="fr-FR" sz="3000" dirty="0" smtClean="0"/>
              <a:t>Une molette</a:t>
            </a:r>
          </a:p>
        </p:txBody>
      </p:sp>
      <p:pic>
        <p:nvPicPr>
          <p:cNvPr id="4" name="Image 3" descr="Sour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5" y="3861049"/>
            <a:ext cx="2880320" cy="2396732"/>
          </a:xfrm>
          <a:prstGeom prst="rect">
            <a:avLst/>
          </a:prstGeom>
        </p:spPr>
      </p:pic>
      <p:sp>
        <p:nvSpPr>
          <p:cNvPr id="5" name="Croix 4"/>
          <p:cNvSpPr/>
          <p:nvPr/>
        </p:nvSpPr>
        <p:spPr>
          <a:xfrm rot="2611978">
            <a:off x="3164109" y="4829420"/>
            <a:ext cx="504056" cy="504056"/>
          </a:xfrm>
          <a:prstGeom prst="plus">
            <a:avLst>
              <a:gd name="adj" fmla="val 390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roix 5"/>
          <p:cNvSpPr/>
          <p:nvPr/>
        </p:nvSpPr>
        <p:spPr>
          <a:xfrm rot="2611978">
            <a:off x="4244229" y="5117453"/>
            <a:ext cx="504056" cy="504056"/>
          </a:xfrm>
          <a:prstGeom prst="plus">
            <a:avLst>
              <a:gd name="adj" fmla="val 390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059832" y="6093296"/>
            <a:ext cx="757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avant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5508104" y="3645024"/>
            <a:ext cx="889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arrière</a:t>
            </a:r>
            <a:endParaRPr lang="fr-FR" sz="2000" dirty="0"/>
          </a:p>
        </p:txBody>
      </p:sp>
      <p:sp>
        <p:nvSpPr>
          <p:cNvPr id="9" name="Ellipse 8"/>
          <p:cNvSpPr/>
          <p:nvPr/>
        </p:nvSpPr>
        <p:spPr>
          <a:xfrm>
            <a:off x="3779912" y="4725144"/>
            <a:ext cx="504056" cy="50405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  <p:bldP spid="6" grpId="0" animBg="1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souris</a:t>
            </a:r>
            <a:endParaRPr lang="fr-FR" dirty="0"/>
          </a:p>
        </p:txBody>
      </p:sp>
      <p:pic>
        <p:nvPicPr>
          <p:cNvPr id="11" name="Image 10" descr="souris ergo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060848"/>
            <a:ext cx="2448272" cy="1770197"/>
          </a:xfrm>
          <a:prstGeom prst="rect">
            <a:avLst/>
          </a:prstGeom>
        </p:spPr>
      </p:pic>
      <p:pic>
        <p:nvPicPr>
          <p:cNvPr id="12" name="Image 11" descr="souris ergo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420888"/>
            <a:ext cx="1822723" cy="1289509"/>
          </a:xfrm>
          <a:prstGeom prst="rect">
            <a:avLst/>
          </a:prstGeom>
        </p:spPr>
      </p:pic>
      <p:pic>
        <p:nvPicPr>
          <p:cNvPr id="13" name="Image 12" descr="souris ergo 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244983"/>
            <a:ext cx="4335365" cy="2602260"/>
          </a:xfrm>
          <a:prstGeom prst="rect">
            <a:avLst/>
          </a:prstGeom>
        </p:spPr>
      </p:pic>
      <p:pic>
        <p:nvPicPr>
          <p:cNvPr id="14" name="Image 13" descr="souris gamer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988840"/>
            <a:ext cx="1800200" cy="2588026"/>
          </a:xfrm>
          <a:prstGeom prst="rect">
            <a:avLst/>
          </a:prstGeom>
        </p:spPr>
      </p:pic>
      <p:pic>
        <p:nvPicPr>
          <p:cNvPr id="15" name="Image 14" descr="souris gamer 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13177"/>
            <a:ext cx="2339752" cy="1280082"/>
          </a:xfrm>
          <a:prstGeom prst="rect">
            <a:avLst/>
          </a:prstGeom>
        </p:spPr>
      </p:pic>
      <p:pic>
        <p:nvPicPr>
          <p:cNvPr id="16" name="Image 15" descr="souris ori 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708920"/>
            <a:ext cx="2066925" cy="1485900"/>
          </a:xfrm>
          <a:prstGeom prst="rect">
            <a:avLst/>
          </a:prstGeom>
        </p:spPr>
      </p:pic>
      <p:pic>
        <p:nvPicPr>
          <p:cNvPr id="17" name="Image 16" descr="souris ori 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31765" y="5013176"/>
            <a:ext cx="2112235" cy="158417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971600" y="1340768"/>
            <a:ext cx="5940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On en trouve de toutes sortes de forme</a:t>
            </a:r>
            <a:endParaRPr lang="fr-FR" sz="28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9672" y="692696"/>
            <a:ext cx="4752528" cy="936104"/>
          </a:xfrm>
        </p:spPr>
        <p:txBody>
          <a:bodyPr>
            <a:normAutofit/>
          </a:bodyPr>
          <a:lstStyle/>
          <a:p>
            <a:r>
              <a:rPr lang="fr-FR" dirty="0" smtClean="0"/>
              <a:t>On récapitule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2119496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fr-FR" sz="2400" dirty="0" smtClean="0"/>
              <a:t>Quels sont les 4 éléments nécessaires pour un poste de travail ?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fr-FR" sz="2400" dirty="0" smtClean="0"/>
              <a:t>Comment </a:t>
            </a:r>
            <a:r>
              <a:rPr lang="fr-FR" sz="2400" dirty="0" err="1" smtClean="0"/>
              <a:t>appelle-t’on</a:t>
            </a:r>
            <a:r>
              <a:rPr lang="fr-FR" sz="2400" dirty="0" smtClean="0"/>
              <a:t> les éléments que l’on branche sur un ordinateur ?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fr-FR" sz="2400" dirty="0" smtClean="0"/>
              <a:t>Où </a:t>
            </a:r>
            <a:r>
              <a:rPr lang="fr-FR" sz="2400" dirty="0" err="1" smtClean="0"/>
              <a:t>branche-t’on</a:t>
            </a:r>
            <a:r>
              <a:rPr lang="fr-FR" sz="2400" dirty="0" smtClean="0"/>
              <a:t> l’écran ?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fr-FR" sz="2400" dirty="0" smtClean="0"/>
              <a:t>Où </a:t>
            </a:r>
            <a:r>
              <a:rPr lang="fr-FR" sz="2400" dirty="0" err="1" smtClean="0"/>
              <a:t>branche-t’on</a:t>
            </a:r>
            <a:r>
              <a:rPr lang="fr-FR" sz="2400" dirty="0" smtClean="0"/>
              <a:t> la souris ?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fr-FR" sz="2400" dirty="0" smtClean="0"/>
              <a:t>Comment </a:t>
            </a:r>
            <a:r>
              <a:rPr lang="fr-FR" sz="2400" dirty="0" err="1" smtClean="0"/>
              <a:t>allume-t’on</a:t>
            </a:r>
            <a:r>
              <a:rPr lang="fr-FR" sz="2400" dirty="0" smtClean="0"/>
              <a:t> le clavier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05954" y="3952869"/>
            <a:ext cx="1822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Et le clavier ?</a:t>
            </a:r>
            <a:endParaRPr lang="fr-FR" sz="24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907704" y="5157192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Avez-vous des questions ?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40697" y="456844"/>
            <a:ext cx="6336704" cy="936104"/>
          </a:xfrm>
        </p:spPr>
        <p:txBody>
          <a:bodyPr>
            <a:noAutofit/>
          </a:bodyPr>
          <a:lstStyle/>
          <a:p>
            <a:r>
              <a:rPr lang="fr-FR" dirty="0" smtClean="0"/>
              <a:t>Démarrage de l’ordinateur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71600" y="155679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On allume l’écran.</a:t>
            </a:r>
          </a:p>
          <a:p>
            <a:r>
              <a:rPr lang="fr-FR" sz="2400" dirty="0" smtClean="0"/>
              <a:t>On allume l’unité centrale.</a:t>
            </a:r>
          </a:p>
          <a:p>
            <a:r>
              <a:rPr lang="fr-FR" sz="2400" dirty="0" smtClean="0"/>
              <a:t>Et on attend……..quelques minutes…….jusqu’à……..</a:t>
            </a:r>
          </a:p>
          <a:p>
            <a:endParaRPr lang="fr-FR" sz="2400" dirty="0"/>
          </a:p>
        </p:txBody>
      </p:sp>
      <p:pic>
        <p:nvPicPr>
          <p:cNvPr id="6" name="Image 5" descr="ecran fa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733716"/>
            <a:ext cx="3744416" cy="4124284"/>
          </a:xfrm>
          <a:prstGeom prst="rect">
            <a:avLst/>
          </a:prstGeom>
        </p:spPr>
      </p:pic>
      <p:pic>
        <p:nvPicPr>
          <p:cNvPr id="10" name="Image 9" descr="Bureau W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5506" y="2989937"/>
            <a:ext cx="3367086" cy="25272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23628" y="486552"/>
            <a:ext cx="6552728" cy="936104"/>
          </a:xfrm>
        </p:spPr>
        <p:txBody>
          <a:bodyPr>
            <a:normAutofit/>
          </a:bodyPr>
          <a:lstStyle/>
          <a:p>
            <a:r>
              <a:rPr lang="fr-FR" dirty="0" smtClean="0"/>
              <a:t>Utilisation de la souris</a:t>
            </a:r>
            <a:endParaRPr lang="fr-FR" dirty="0"/>
          </a:p>
        </p:txBody>
      </p:sp>
      <p:pic>
        <p:nvPicPr>
          <p:cNvPr id="7" name="Image 6" descr="pointeu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412776"/>
            <a:ext cx="792088" cy="792088"/>
          </a:xfrm>
          <a:prstGeom prst="rect">
            <a:avLst/>
          </a:prstGeom>
        </p:spPr>
      </p:pic>
      <p:pic>
        <p:nvPicPr>
          <p:cNvPr id="8" name="Image 7" descr="souris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6618" y="3071683"/>
            <a:ext cx="1541140" cy="3237637"/>
          </a:xfrm>
          <a:prstGeom prst="rect">
            <a:avLst/>
          </a:prstGeom>
        </p:spPr>
      </p:pic>
      <p:cxnSp>
        <p:nvCxnSpPr>
          <p:cNvPr id="10" name="Connecteur droit avec flèche 9"/>
          <p:cNvCxnSpPr>
            <a:stCxn id="22" idx="3"/>
          </p:cNvCxnSpPr>
          <p:nvPr/>
        </p:nvCxnSpPr>
        <p:spPr>
          <a:xfrm>
            <a:off x="2672679" y="3340443"/>
            <a:ext cx="1371971" cy="520605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23" idx="1"/>
          </p:cNvCxnSpPr>
          <p:nvPr/>
        </p:nvCxnSpPr>
        <p:spPr>
          <a:xfrm flipH="1">
            <a:off x="4980754" y="3844499"/>
            <a:ext cx="1349848" cy="88557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4238096" y="3746607"/>
            <a:ext cx="540000" cy="1790988"/>
            <a:chOff x="6898834" y="3582228"/>
            <a:chExt cx="540000" cy="1790988"/>
          </a:xfrm>
        </p:grpSpPr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6898834" y="3582228"/>
              <a:ext cx="540000" cy="540000"/>
            </a:xfrm>
            <a:prstGeom prst="ellipse">
              <a:avLst/>
            </a:pr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7164288" y="4149080"/>
              <a:ext cx="0" cy="1224136"/>
            </a:xfrm>
            <a:prstGeom prst="line">
              <a:avLst/>
            </a:prstGeom>
            <a:ln w="635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/>
          <p:cNvSpPr txBox="1"/>
          <p:nvPr/>
        </p:nvSpPr>
        <p:spPr>
          <a:xfrm>
            <a:off x="820569" y="2924944"/>
            <a:ext cx="1852110" cy="83099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/>
              <a:t>Sélection</a:t>
            </a:r>
          </a:p>
          <a:p>
            <a:r>
              <a:rPr lang="fr-FR" sz="2400" dirty="0" smtClean="0"/>
              <a:t>Déplacement</a:t>
            </a:r>
            <a:endParaRPr lang="fr-FR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330602" y="3429000"/>
            <a:ext cx="2289409" cy="83099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/>
              <a:t>Menu des</a:t>
            </a:r>
            <a:br>
              <a:rPr lang="fr-FR" sz="2400" dirty="0" smtClean="0"/>
            </a:br>
            <a:r>
              <a:rPr lang="fr-FR" sz="2400" dirty="0" smtClean="0"/>
              <a:t>actions possibles</a:t>
            </a:r>
            <a:endParaRPr lang="fr-FR" sz="2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1929566" y="5546807"/>
            <a:ext cx="4672754" cy="46166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/>
              <a:t>Défilement              </a:t>
            </a:r>
            <a:r>
              <a:rPr lang="fr-FR" sz="2400" dirty="0" smtClean="0">
                <a:solidFill>
                  <a:schemeClr val="bg1"/>
                </a:solidFill>
              </a:rPr>
              <a:t>ou</a:t>
            </a:r>
            <a:r>
              <a:rPr lang="fr-FR" sz="2400" dirty="0" smtClean="0"/>
              <a:t> 	              zoom</a:t>
            </a:r>
            <a:endParaRPr lang="fr-FR" sz="2400" dirty="0"/>
          </a:p>
        </p:txBody>
      </p:sp>
      <p:grpSp>
        <p:nvGrpSpPr>
          <p:cNvPr id="26" name="Groupe 25"/>
          <p:cNvGrpSpPr/>
          <p:nvPr/>
        </p:nvGrpSpPr>
        <p:grpSpPr>
          <a:xfrm>
            <a:off x="2028426" y="4191495"/>
            <a:ext cx="2096616" cy="461641"/>
            <a:chOff x="1763688" y="4119487"/>
            <a:chExt cx="2096616" cy="461641"/>
          </a:xfrm>
        </p:grpSpPr>
        <p:cxnSp>
          <p:nvCxnSpPr>
            <p:cNvPr id="16" name="Connecteur droit avec flèche 15"/>
            <p:cNvCxnSpPr/>
            <p:nvPr/>
          </p:nvCxnSpPr>
          <p:spPr>
            <a:xfrm flipV="1">
              <a:off x="1763688" y="4149080"/>
              <a:ext cx="1944216" cy="432048"/>
            </a:xfrm>
            <a:prstGeom prst="straightConnector1">
              <a:avLst/>
            </a:prstGeom>
            <a:ln w="635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V="1">
              <a:off x="1916088" y="4119487"/>
              <a:ext cx="1944216" cy="432048"/>
            </a:xfrm>
            <a:prstGeom prst="straightConnector1">
              <a:avLst/>
            </a:prstGeom>
            <a:ln w="635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ZoneTexte 28"/>
          <p:cNvSpPr txBox="1"/>
          <p:nvPr/>
        </p:nvSpPr>
        <p:spPr>
          <a:xfrm>
            <a:off x="554519" y="4240925"/>
            <a:ext cx="1469633" cy="83099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/>
              <a:t>Exécution</a:t>
            </a:r>
          </a:p>
          <a:p>
            <a:r>
              <a:rPr lang="fr-FR" sz="2400" dirty="0" smtClean="0"/>
              <a:t>Ouverture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79512" y="2204864"/>
            <a:ext cx="5412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On utilise les boutons en appuyant dessus 1 fois -</a:t>
            </a:r>
            <a:endParaRPr lang="fr-FR" sz="20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918457" y="2204864"/>
            <a:ext cx="1358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- ou 2 fois -</a:t>
            </a:r>
            <a:endParaRPr lang="fr-FR" sz="2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282422" y="2204864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- CLIC -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995925" y="2204864"/>
            <a:ext cx="172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- </a:t>
            </a:r>
            <a:r>
              <a:rPr lang="fr-FR" sz="2000" b="1" dirty="0" smtClean="0">
                <a:solidFill>
                  <a:srgbClr val="0070C0"/>
                </a:solidFill>
              </a:rPr>
              <a:t>DOUBLE-CLIC</a:t>
            </a:r>
            <a:endParaRPr lang="fr-FR" sz="2000" b="1" dirty="0">
              <a:solidFill>
                <a:srgbClr val="0070C0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9" grpId="0" animBg="1"/>
      <p:bldP spid="18" grpId="0"/>
      <p:bldP spid="20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6552728" cy="936104"/>
          </a:xfrm>
        </p:spPr>
        <p:txBody>
          <a:bodyPr>
            <a:normAutofit/>
          </a:bodyPr>
          <a:lstStyle/>
          <a:p>
            <a:r>
              <a:rPr lang="fr-FR" dirty="0" smtClean="0"/>
              <a:t>Utilisation du clavier</a:t>
            </a:r>
            <a:endParaRPr lang="fr-FR" dirty="0"/>
          </a:p>
        </p:txBody>
      </p:sp>
      <p:pic>
        <p:nvPicPr>
          <p:cNvPr id="18" name="Image 17" descr="Touches du clav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2" y="2315013"/>
            <a:ext cx="7740000" cy="2521076"/>
          </a:xfrm>
          <a:prstGeom prst="rect">
            <a:avLst/>
          </a:prstGeom>
        </p:spPr>
      </p:pic>
      <p:pic>
        <p:nvPicPr>
          <p:cNvPr id="20" name="Image 19" descr="clavier QWERTY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315013"/>
            <a:ext cx="7740000" cy="2520000"/>
          </a:xfrm>
          <a:prstGeom prst="rect">
            <a:avLst/>
          </a:prstGeom>
        </p:spPr>
      </p:pic>
      <p:sp>
        <p:nvSpPr>
          <p:cNvPr id="21" name="Rectangle à coins arrondis 20"/>
          <p:cNvSpPr/>
          <p:nvPr/>
        </p:nvSpPr>
        <p:spPr>
          <a:xfrm>
            <a:off x="1475656" y="3284984"/>
            <a:ext cx="2088232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Touches MA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33056"/>
            <a:ext cx="2378968" cy="2463931"/>
          </a:xfrm>
          <a:prstGeom prst="rect">
            <a:avLst/>
          </a:prstGeom>
        </p:spPr>
      </p:pic>
      <p:pic>
        <p:nvPicPr>
          <p:cNvPr id="7" name="Image 6" descr="Touches voyan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0000" y="1800000"/>
            <a:ext cx="2520000" cy="118921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7599077" y="2436451"/>
            <a:ext cx="252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1187624" y="2492896"/>
            <a:ext cx="6336704" cy="19442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815243" y="1268760"/>
            <a:ext cx="4185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Les touches de majuscules</a:t>
            </a:r>
            <a:endParaRPr lang="fr-FR" sz="28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8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ouches du clav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2" y="2322000"/>
            <a:ext cx="7740000" cy="2521076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6552728" cy="936104"/>
          </a:xfrm>
        </p:spPr>
        <p:txBody>
          <a:bodyPr>
            <a:normAutofit/>
          </a:bodyPr>
          <a:lstStyle/>
          <a:p>
            <a:r>
              <a:rPr lang="fr-FR" dirty="0" smtClean="0"/>
              <a:t>Utilisation du clavier</a:t>
            </a:r>
            <a:endParaRPr lang="fr-FR" dirty="0"/>
          </a:p>
        </p:txBody>
      </p:sp>
      <p:pic>
        <p:nvPicPr>
          <p:cNvPr id="8" name="Image 7" descr="Touches du clavie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323561"/>
            <a:ext cx="7740000" cy="2521075"/>
          </a:xfrm>
          <a:prstGeom prst="rect">
            <a:avLst/>
          </a:prstGeom>
        </p:spPr>
      </p:pic>
      <p:pic>
        <p:nvPicPr>
          <p:cNvPr id="9" name="Image 8" descr="Touches accent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690" y="2060848"/>
            <a:ext cx="6862582" cy="1224136"/>
          </a:xfrm>
          <a:prstGeom prst="rect">
            <a:avLst/>
          </a:prstGeom>
        </p:spPr>
      </p:pic>
      <p:pic>
        <p:nvPicPr>
          <p:cNvPr id="11" name="Image 10" descr="Touches inf-su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530723"/>
            <a:ext cx="648072" cy="626469"/>
          </a:xfrm>
          <a:prstGeom prst="rect">
            <a:avLst/>
          </a:prstGeom>
        </p:spPr>
      </p:pic>
      <p:pic>
        <p:nvPicPr>
          <p:cNvPr id="12" name="Image 11" descr="Touches point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3789040"/>
            <a:ext cx="3096344" cy="1205469"/>
          </a:xfrm>
          <a:prstGeom prst="rect">
            <a:avLst/>
          </a:prstGeom>
        </p:spPr>
      </p:pic>
      <p:pic>
        <p:nvPicPr>
          <p:cNvPr id="13" name="Image 12" descr="Touches Alt-G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1" y="5085185"/>
            <a:ext cx="763032" cy="57606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856119" y="1268760"/>
            <a:ext cx="4103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Les touches de majuscules</a:t>
            </a:r>
            <a:endParaRPr lang="fr-FR" sz="28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6552728" cy="936104"/>
          </a:xfrm>
        </p:spPr>
        <p:txBody>
          <a:bodyPr>
            <a:normAutofit/>
          </a:bodyPr>
          <a:lstStyle/>
          <a:p>
            <a:r>
              <a:rPr lang="fr-FR" dirty="0" smtClean="0"/>
              <a:t>Utilisation du clavier</a:t>
            </a:r>
            <a:endParaRPr lang="fr-FR" dirty="0"/>
          </a:p>
        </p:txBody>
      </p:sp>
      <p:pic>
        <p:nvPicPr>
          <p:cNvPr id="5" name="Image 4" descr="Touches du clavie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323561"/>
            <a:ext cx="7740000" cy="2521075"/>
          </a:xfrm>
          <a:prstGeom prst="rect">
            <a:avLst/>
          </a:prstGeom>
        </p:spPr>
      </p:pic>
      <p:pic>
        <p:nvPicPr>
          <p:cNvPr id="4" name="Image 3" descr="Touches Enter.jpg"/>
          <p:cNvPicPr>
            <a:picLocks noChangeAspect="1"/>
          </p:cNvPicPr>
          <p:nvPr/>
        </p:nvPicPr>
        <p:blipFill>
          <a:blip r:embed="rId3" cstate="print"/>
          <a:srcRect l="14834" r="3576" b="30067"/>
          <a:stretch>
            <a:fillRect/>
          </a:stretch>
        </p:blipFill>
        <p:spPr>
          <a:xfrm>
            <a:off x="4644008" y="3284984"/>
            <a:ext cx="2376264" cy="2088232"/>
          </a:xfrm>
          <a:prstGeom prst="rect">
            <a:avLst/>
          </a:prstGeom>
        </p:spPr>
      </p:pic>
      <p:pic>
        <p:nvPicPr>
          <p:cNvPr id="6" name="Image 5" descr="Touches déplac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356992"/>
            <a:ext cx="2016224" cy="32470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96157" y="1268760"/>
            <a:ext cx="5023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Les touches «entrée» et «</a:t>
            </a:r>
            <a:r>
              <a:rPr lang="fr-FR" sz="2800" b="1" dirty="0" err="1" smtClean="0"/>
              <a:t>supp</a:t>
            </a:r>
            <a:r>
              <a:rPr lang="fr-FR" sz="2800" b="1" dirty="0" smtClean="0"/>
              <a:t>»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706306" y="1268760"/>
            <a:ext cx="4403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Les touches de déplacement</a:t>
            </a:r>
            <a:endParaRPr lang="fr-FR" sz="28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1223628" y="429739"/>
            <a:ext cx="6552728" cy="936104"/>
          </a:xfrm>
        </p:spPr>
        <p:txBody>
          <a:bodyPr>
            <a:normAutofit/>
          </a:bodyPr>
          <a:lstStyle/>
          <a:p>
            <a:r>
              <a:rPr lang="fr-FR" dirty="0" smtClean="0"/>
              <a:t>Fonctionnement du clavier</a:t>
            </a:r>
            <a:endParaRPr lang="fr-FR" dirty="0"/>
          </a:p>
        </p:txBody>
      </p:sp>
      <p:pic>
        <p:nvPicPr>
          <p:cNvPr id="5" name="Image 4" descr="Touches du clavie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323561"/>
            <a:ext cx="7740000" cy="2521075"/>
          </a:xfrm>
          <a:prstGeom prst="rect">
            <a:avLst/>
          </a:prstGeom>
        </p:spPr>
      </p:pic>
      <p:pic>
        <p:nvPicPr>
          <p:cNvPr id="7" name="Image 6" descr="Touches échap.gif"/>
          <p:cNvPicPr>
            <a:picLocks noChangeAspect="1"/>
          </p:cNvPicPr>
          <p:nvPr/>
        </p:nvPicPr>
        <p:blipFill>
          <a:blip r:embed="rId3" cstate="print"/>
          <a:srcRect r="30305"/>
          <a:stretch>
            <a:fillRect/>
          </a:stretch>
        </p:blipFill>
        <p:spPr>
          <a:xfrm>
            <a:off x="467544" y="1556792"/>
            <a:ext cx="1512168" cy="1017946"/>
          </a:xfrm>
          <a:prstGeom prst="rect">
            <a:avLst/>
          </a:prstGeom>
        </p:spPr>
      </p:pic>
      <p:pic>
        <p:nvPicPr>
          <p:cNvPr id="8" name="Image 7" descr="Touches Es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581128"/>
            <a:ext cx="4651623" cy="110252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141126" y="1262133"/>
            <a:ext cx="2717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Encore 2 touches</a:t>
            </a:r>
            <a:endParaRPr lang="fr-FR" sz="28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ouches du clav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2" y="2315013"/>
            <a:ext cx="7740000" cy="2521076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1421218" y="428132"/>
            <a:ext cx="6552728" cy="936104"/>
          </a:xfrm>
        </p:spPr>
        <p:txBody>
          <a:bodyPr>
            <a:normAutofit/>
          </a:bodyPr>
          <a:lstStyle/>
          <a:p>
            <a:r>
              <a:rPr lang="fr-FR" dirty="0" smtClean="0"/>
              <a:t>Fonctionnement du clavier</a:t>
            </a:r>
            <a:endParaRPr lang="fr-FR" dirty="0"/>
          </a:p>
        </p:txBody>
      </p:sp>
      <p:pic>
        <p:nvPicPr>
          <p:cNvPr id="4" name="Image 3" descr="Touches n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6103" y="3672408"/>
            <a:ext cx="2344369" cy="2852936"/>
          </a:xfrm>
          <a:prstGeom prst="rect">
            <a:avLst/>
          </a:prstGeom>
        </p:spPr>
      </p:pic>
      <p:pic>
        <p:nvPicPr>
          <p:cNvPr id="5" name="Image 4" descr="Touches voya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0000" y="1800000"/>
            <a:ext cx="2520000" cy="11880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931168" y="2425162"/>
            <a:ext cx="252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6876256" y="2636912"/>
            <a:ext cx="144016" cy="136815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180371" y="1142881"/>
            <a:ext cx="303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Le pavé numérique</a:t>
            </a:r>
            <a:endParaRPr lang="fr-FR" sz="28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7744" y="603022"/>
            <a:ext cx="4752528" cy="936104"/>
          </a:xfrm>
        </p:spPr>
        <p:txBody>
          <a:bodyPr>
            <a:normAutofit/>
          </a:bodyPr>
          <a:lstStyle/>
          <a:p>
            <a:r>
              <a:rPr lang="fr-FR" dirty="0" smtClean="0"/>
              <a:t>POSTE DE TRAVAIL</a:t>
            </a:r>
            <a:endParaRPr lang="fr-FR" dirty="0"/>
          </a:p>
        </p:txBody>
      </p:sp>
      <p:pic>
        <p:nvPicPr>
          <p:cNvPr id="5" name="Image 4" descr="poste de travai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5157666" cy="3240360"/>
          </a:xfrm>
          <a:prstGeom prst="rect">
            <a:avLst/>
          </a:prstGeom>
        </p:spPr>
      </p:pic>
      <p:pic>
        <p:nvPicPr>
          <p:cNvPr id="8" name="Image 7" descr="PC portab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05064"/>
            <a:ext cx="3240360" cy="21611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619672" y="188640"/>
            <a:ext cx="4752528" cy="936104"/>
          </a:xfrm>
        </p:spPr>
        <p:txBody>
          <a:bodyPr>
            <a:normAutofit/>
          </a:bodyPr>
          <a:lstStyle/>
          <a:p>
            <a:r>
              <a:rPr lang="fr-FR" dirty="0" smtClean="0"/>
              <a:t>On récapitule</a:t>
            </a:r>
            <a:endParaRPr lang="fr-FR" dirty="0"/>
          </a:p>
        </p:txBody>
      </p:sp>
      <p:pic>
        <p:nvPicPr>
          <p:cNvPr id="7" name="Image 6" descr="Touches num.jpg"/>
          <p:cNvPicPr>
            <a:picLocks noChangeAspect="1"/>
          </p:cNvPicPr>
          <p:nvPr/>
        </p:nvPicPr>
        <p:blipFill>
          <a:blip r:embed="rId2" cstate="print"/>
          <a:srcRect l="3072" t="3957" r="69284" b="70803"/>
          <a:stretch>
            <a:fillRect/>
          </a:stretch>
        </p:blipFill>
        <p:spPr>
          <a:xfrm>
            <a:off x="7668344" y="2908942"/>
            <a:ext cx="792088" cy="880098"/>
          </a:xfrm>
          <a:prstGeom prst="rect">
            <a:avLst/>
          </a:prstGeom>
        </p:spPr>
      </p:pic>
      <p:pic>
        <p:nvPicPr>
          <p:cNvPr id="8" name="Image 7" descr="Touches dièse.jpg"/>
          <p:cNvPicPr>
            <a:picLocks noChangeAspect="1"/>
          </p:cNvPicPr>
          <p:nvPr/>
        </p:nvPicPr>
        <p:blipFill>
          <a:blip r:embed="rId3" cstate="print"/>
          <a:srcRect t="11070"/>
          <a:stretch>
            <a:fillRect/>
          </a:stretch>
        </p:blipFill>
        <p:spPr>
          <a:xfrm>
            <a:off x="7956376" y="3068960"/>
            <a:ext cx="1036960" cy="115689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71600" y="1268760"/>
            <a:ext cx="5469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 quoi sert le bouton gauche de la souris 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71600" y="1692109"/>
            <a:ext cx="2585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Et le bouton droit ?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71600" y="2115458"/>
            <a:ext cx="346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 quoi sert cette touche ?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71600" y="2538807"/>
            <a:ext cx="1606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Et celle-là ?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71600" y="2962156"/>
            <a:ext cx="3965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Où se situe la barre d’espace 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71600" y="3385505"/>
            <a:ext cx="681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Comment activer les chiffres sur le pavé numérique ?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71600" y="3808853"/>
            <a:ext cx="684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Que dois-je faire pour afficher le caractère en rouge ?</a:t>
            </a:r>
          </a:p>
        </p:txBody>
      </p:sp>
      <p:pic>
        <p:nvPicPr>
          <p:cNvPr id="21" name="Image 20" descr="Touches MAJ.jpg"/>
          <p:cNvPicPr>
            <a:picLocks noChangeAspect="1"/>
          </p:cNvPicPr>
          <p:nvPr/>
        </p:nvPicPr>
        <p:blipFill>
          <a:blip r:embed="rId4" cstate="print"/>
          <a:srcRect l="14900" t="35662" r="48650" b="34359"/>
          <a:stretch>
            <a:fillRect/>
          </a:stretch>
        </p:blipFill>
        <p:spPr>
          <a:xfrm>
            <a:off x="4409199" y="1556792"/>
            <a:ext cx="1098905" cy="93610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971600" y="2115458"/>
            <a:ext cx="346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808080"/>
                </a:solidFill>
              </a:rPr>
              <a:t>A quoi sert cette touche ? </a:t>
            </a:r>
          </a:p>
        </p:txBody>
      </p:sp>
      <p:pic>
        <p:nvPicPr>
          <p:cNvPr id="23" name="Image 22" descr="Touches MAJ.jpg"/>
          <p:cNvPicPr>
            <a:picLocks noChangeAspect="1"/>
          </p:cNvPicPr>
          <p:nvPr/>
        </p:nvPicPr>
        <p:blipFill>
          <a:blip r:embed="rId4" cstate="print"/>
          <a:srcRect l="14900" t="7989" r="51662" b="62032"/>
          <a:stretch>
            <a:fillRect/>
          </a:stretch>
        </p:blipFill>
        <p:spPr>
          <a:xfrm>
            <a:off x="2627784" y="1988840"/>
            <a:ext cx="1008112" cy="93610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971600" y="2538807"/>
            <a:ext cx="1606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808080"/>
                </a:solidFill>
              </a:rPr>
              <a:t>Et celle-là 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71600" y="3385505"/>
            <a:ext cx="681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808080"/>
                </a:solidFill>
              </a:rPr>
              <a:t>Comment activer les chiffres sur le pavé numérique ?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71600" y="3808853"/>
            <a:ext cx="684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808080"/>
                </a:solidFill>
              </a:rPr>
              <a:t>Que dois-je faire pour afficher le caractère en rouge ?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1907704" y="5445224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Avez-vous des questions ?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71600" y="4221088"/>
            <a:ext cx="7204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Que dois-je faire pour afficher un point d’interrogation ?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71600" y="4586236"/>
            <a:ext cx="5366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Que dois-je faire pour afficher un « à » ?</a:t>
            </a:r>
          </a:p>
        </p:txBody>
      </p:sp>
      <p:pic>
        <p:nvPicPr>
          <p:cNvPr id="28" name="Image 27" descr="Touches Alt-G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310740"/>
            <a:ext cx="1152128" cy="86981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6" grpId="0"/>
      <p:bldP spid="17" grpId="0"/>
      <p:bldP spid="18" grpId="0"/>
      <p:bldP spid="22" grpId="0"/>
      <p:bldP spid="24" grpId="0"/>
      <p:bldP spid="25" grpId="0"/>
      <p:bldP spid="26" grpId="0"/>
      <p:bldP spid="27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poste de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208" y="2071389"/>
            <a:ext cx="8291264" cy="4525963"/>
          </a:xfrm>
        </p:spPr>
        <p:txBody>
          <a:bodyPr>
            <a:normAutofit/>
          </a:bodyPr>
          <a:lstStyle/>
          <a:p>
            <a:pPr lvl="1"/>
            <a:r>
              <a:rPr lang="fr-FR" sz="2400" dirty="0" smtClean="0"/>
              <a:t>Une unité centrale appelée généralement</a:t>
            </a:r>
            <a:br>
              <a:rPr lang="fr-FR" sz="2400" dirty="0" smtClean="0"/>
            </a:br>
            <a:r>
              <a:rPr lang="fr-FR" sz="2400" dirty="0" smtClean="0"/>
              <a:t>« ordinateur » ou « PC »</a:t>
            </a:r>
          </a:p>
          <a:p>
            <a:pPr lvl="1"/>
            <a:r>
              <a:rPr lang="fr-FR" sz="2400" dirty="0" smtClean="0"/>
              <a:t>Un écran</a:t>
            </a:r>
          </a:p>
          <a:p>
            <a:pPr lvl="1"/>
            <a:r>
              <a:rPr lang="fr-FR" sz="2400" dirty="0" smtClean="0"/>
              <a:t>Un clavier</a:t>
            </a:r>
          </a:p>
          <a:p>
            <a:pPr lvl="1"/>
            <a:r>
              <a:rPr lang="fr-FR" sz="2400" dirty="0" smtClean="0"/>
              <a:t>Un système de pointage (souris)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 smtClean="0"/>
              <a:t>Lecteur CD/DVD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 smtClean="0"/>
              <a:t>Haut-parleurs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 smtClean="0"/>
              <a:t>Imprimante</a:t>
            </a:r>
          </a:p>
          <a:p>
            <a:pPr lvl="1">
              <a:buNone/>
            </a:pP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Accolade fermante 3"/>
          <p:cNvSpPr/>
          <p:nvPr/>
        </p:nvSpPr>
        <p:spPr>
          <a:xfrm>
            <a:off x="5076056" y="2982094"/>
            <a:ext cx="864096" cy="2679154"/>
          </a:xfrm>
          <a:prstGeom prst="rightBrace">
            <a:avLst>
              <a:gd name="adj1" fmla="val 37728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300192" y="4077072"/>
            <a:ext cx="222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PÉRIPHÉRIQUES</a:t>
            </a:r>
            <a:endParaRPr lang="fr-FR" sz="2400" b="1" dirty="0"/>
          </a:p>
        </p:txBody>
      </p:sp>
      <p:pic>
        <p:nvPicPr>
          <p:cNvPr id="6" name="Image 5" descr="ecr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855330"/>
            <a:ext cx="869048" cy="840159"/>
          </a:xfrm>
          <a:prstGeom prst="rect">
            <a:avLst/>
          </a:prstGeom>
        </p:spPr>
      </p:pic>
      <p:pic>
        <p:nvPicPr>
          <p:cNvPr id="7" name="Image 6" descr="Clavi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068960"/>
            <a:ext cx="1587376" cy="576064"/>
          </a:xfrm>
          <a:prstGeom prst="rect">
            <a:avLst/>
          </a:prstGeom>
        </p:spPr>
      </p:pic>
      <p:pic>
        <p:nvPicPr>
          <p:cNvPr id="8" name="Image 7" descr="souris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2924944"/>
            <a:ext cx="358467" cy="753070"/>
          </a:xfrm>
          <a:prstGeom prst="rect">
            <a:avLst/>
          </a:prstGeom>
        </p:spPr>
      </p:pic>
      <p:pic>
        <p:nvPicPr>
          <p:cNvPr id="9" name="Image 8" descr="UC ava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340768"/>
            <a:ext cx="705978" cy="1447254"/>
          </a:xfrm>
          <a:prstGeom prst="rect">
            <a:avLst/>
          </a:prstGeom>
        </p:spPr>
      </p:pic>
      <p:pic>
        <p:nvPicPr>
          <p:cNvPr id="10" name="Image 9" descr="lecteur DV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7966" y="4906698"/>
            <a:ext cx="960258" cy="529978"/>
          </a:xfrm>
          <a:prstGeom prst="rect">
            <a:avLst/>
          </a:prstGeom>
        </p:spPr>
      </p:pic>
      <p:pic>
        <p:nvPicPr>
          <p:cNvPr id="12" name="Image 11" descr="haut-parleur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4788604"/>
            <a:ext cx="720080" cy="682419"/>
          </a:xfrm>
          <a:prstGeom prst="rect">
            <a:avLst/>
          </a:prstGeom>
        </p:spPr>
      </p:pic>
      <p:pic>
        <p:nvPicPr>
          <p:cNvPr id="13" name="Image 12" descr="imprimant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4368" y="4716596"/>
            <a:ext cx="1007368" cy="80367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55576" y="1537628"/>
            <a:ext cx="290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Il est composé de :</a:t>
            </a:r>
            <a:endParaRPr lang="fr-FR" sz="28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4" grpId="0" animBg="1"/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L’unité centrale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3785"/>
            <a:ext cx="7859216" cy="500553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FR" sz="2800" dirty="0" smtClean="0"/>
              <a:t>Elle contient tout ce qui est nécessaire à son propre fonctionnement </a:t>
            </a:r>
          </a:p>
          <a:p>
            <a:pPr lvl="1">
              <a:lnSpc>
                <a:spcPct val="90000"/>
              </a:lnSpc>
              <a:buNone/>
            </a:pP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(carte-mère, processeur, mémoire, disque dur, </a:t>
            </a:r>
            <a:r>
              <a:rPr lang="fr-FR" sz="2000" i="1" dirty="0" err="1" smtClean="0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….)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FR" sz="2800" dirty="0" smtClean="0"/>
              <a:t>Elle est pourvue d’emplacements (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ports</a:t>
            </a:r>
            <a:r>
              <a:rPr lang="fr-FR" sz="2800" dirty="0" smtClean="0"/>
              <a:t>) pour brancher les périphériques </a:t>
            </a:r>
          </a:p>
          <a:p>
            <a:pPr lvl="1">
              <a:lnSpc>
                <a:spcPct val="90000"/>
              </a:lnSpc>
              <a:buNone/>
            </a:pP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(VGA, DVI, jack, USB, HDMI, </a:t>
            </a:r>
            <a:r>
              <a:rPr lang="fr-FR" sz="2000" i="1" dirty="0" err="1" smtClean="0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….)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FR" sz="2800" dirty="0" smtClean="0"/>
              <a:t>Elle se branche sur une prise de courant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FR" sz="2800" dirty="0" smtClean="0"/>
              <a:t>Elle est munie d’un bouton marche-arrêt</a:t>
            </a:r>
            <a:br>
              <a:rPr lang="fr-FR" sz="2800" dirty="0" smtClean="0"/>
            </a:br>
            <a:r>
              <a:rPr lang="fr-FR" sz="2800" dirty="0" smtClean="0"/>
              <a:t>qui permet de l’</a:t>
            </a:r>
            <a:r>
              <a:rPr lang="fr-FR" sz="2800" u="sng" dirty="0" smtClean="0"/>
              <a:t>allumer</a:t>
            </a:r>
          </a:p>
        </p:txBody>
      </p:sp>
      <p:pic>
        <p:nvPicPr>
          <p:cNvPr id="5" name="Image 4" descr="UC aarrière.gif"/>
          <p:cNvPicPr>
            <a:picLocks noChangeAspect="1"/>
          </p:cNvPicPr>
          <p:nvPr/>
        </p:nvPicPr>
        <p:blipFill>
          <a:blip r:embed="rId2" cstate="print"/>
          <a:srcRect l="13034" t="7273" r="10871" b="7273"/>
          <a:stretch>
            <a:fillRect/>
          </a:stretch>
        </p:blipFill>
        <p:spPr>
          <a:xfrm>
            <a:off x="7452320" y="3356992"/>
            <a:ext cx="1512168" cy="3384376"/>
          </a:xfrm>
          <a:prstGeom prst="rect">
            <a:avLst/>
          </a:prstGeom>
        </p:spPr>
      </p:pic>
      <p:pic>
        <p:nvPicPr>
          <p:cNvPr id="4" name="Image 3" descr="UC av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8568" y="3565922"/>
            <a:ext cx="1513872" cy="310343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585047" y="3527900"/>
            <a:ext cx="360000" cy="360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PC portab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4520" y="2924944"/>
            <a:ext cx="4859888" cy="3241230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5004048" y="4509120"/>
            <a:ext cx="360000" cy="360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 bldLvl="2"/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L’écran</a:t>
            </a:r>
            <a:endParaRPr lang="fr-FR" dirty="0"/>
          </a:p>
        </p:txBody>
      </p:sp>
      <p:pic>
        <p:nvPicPr>
          <p:cNvPr id="5" name="Image 4" descr="ecr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995488"/>
            <a:ext cx="2811974" cy="271849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21422050">
            <a:off x="4567292" y="5766786"/>
            <a:ext cx="1515769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525963"/>
          </a:xfrm>
        </p:spPr>
        <p:txBody>
          <a:bodyPr>
            <a:normAutofit/>
          </a:bodyPr>
          <a:lstStyle/>
          <a:p>
            <a:r>
              <a:rPr lang="fr-FR" sz="3000" dirty="0" smtClean="0"/>
              <a:t>Il est muni d’un bouton marche-arrêt</a:t>
            </a:r>
          </a:p>
          <a:p>
            <a:r>
              <a:rPr lang="fr-FR" sz="3000" dirty="0" smtClean="0"/>
              <a:t>Il se branche sur une prise de courant</a:t>
            </a:r>
            <a:br>
              <a:rPr lang="fr-FR" sz="3000" dirty="0" smtClean="0"/>
            </a:br>
            <a:r>
              <a:rPr lang="fr-FR" sz="3000" u="sng" dirty="0" smtClean="0">
                <a:solidFill>
                  <a:srgbClr val="FF0000"/>
                </a:solidFill>
              </a:rPr>
              <a:t>ET</a:t>
            </a:r>
            <a:r>
              <a:rPr lang="fr-FR" sz="3000" dirty="0" smtClean="0"/>
              <a:t> sur l’unité centrale</a:t>
            </a:r>
          </a:p>
          <a:p>
            <a:r>
              <a:rPr lang="fr-FR" sz="3000" dirty="0" smtClean="0"/>
              <a:t>On en trouve de différentes tailles</a:t>
            </a:r>
          </a:p>
          <a:p>
            <a:r>
              <a:rPr lang="fr-FR" sz="3000" dirty="0" smtClean="0"/>
              <a:t>Certains sont équipés de haut-parleurs intégrés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clavier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n’a pas de bouton marche-arrêt</a:t>
            </a:r>
          </a:p>
          <a:p>
            <a:r>
              <a:rPr lang="fr-FR" dirty="0" smtClean="0"/>
              <a:t>Il se branche sur l’unité centrale</a:t>
            </a:r>
          </a:p>
          <a:p>
            <a:r>
              <a:rPr lang="fr-FR" dirty="0" smtClean="0"/>
              <a:t>Il est actif quand on allume l’unité centrale</a:t>
            </a:r>
          </a:p>
        </p:txBody>
      </p:sp>
      <p:pic>
        <p:nvPicPr>
          <p:cNvPr id="5" name="Image 4" descr="Clavi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1055" y="4518538"/>
            <a:ext cx="4724400" cy="1714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clavier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216" y="1412776"/>
            <a:ext cx="6851104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On y trouve</a:t>
            </a:r>
          </a:p>
          <a:p>
            <a:pPr lvl="1"/>
            <a:r>
              <a:rPr lang="fr-FR" dirty="0" smtClean="0"/>
              <a:t>Un pavé alpha numérique</a:t>
            </a:r>
          </a:p>
          <a:p>
            <a:pPr lvl="1"/>
            <a:r>
              <a:rPr lang="fr-FR" dirty="0" smtClean="0"/>
              <a:t>Un pavé numérique</a:t>
            </a:r>
          </a:p>
          <a:p>
            <a:pPr lvl="1"/>
            <a:r>
              <a:rPr lang="fr-FR" dirty="0" smtClean="0"/>
              <a:t>Des touches de déplacement</a:t>
            </a:r>
          </a:p>
          <a:p>
            <a:pPr lvl="1"/>
            <a:r>
              <a:rPr lang="fr-FR" dirty="0" smtClean="0"/>
              <a:t>Des touches de fonctions</a:t>
            </a:r>
          </a:p>
          <a:p>
            <a:pPr lvl="1"/>
            <a:r>
              <a:rPr lang="fr-FR" dirty="0" smtClean="0"/>
              <a:t>Des voyants</a:t>
            </a:r>
          </a:p>
        </p:txBody>
      </p:sp>
      <p:pic>
        <p:nvPicPr>
          <p:cNvPr id="4" name="Image 3" descr="Clavi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1055" y="4518538"/>
            <a:ext cx="4724400" cy="17145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293063" y="5159932"/>
            <a:ext cx="3060000" cy="1008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037479" y="5137354"/>
            <a:ext cx="864096" cy="1044000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389407" y="5159932"/>
            <a:ext cx="612000" cy="10080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293063" y="4826777"/>
            <a:ext cx="3744416" cy="28800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088278" y="4826777"/>
            <a:ext cx="720000" cy="216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clavier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71600" y="1340768"/>
            <a:ext cx="5940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On en trouve de toutes sortes de forme</a:t>
            </a:r>
            <a:endParaRPr lang="fr-FR" sz="2800" dirty="0"/>
          </a:p>
        </p:txBody>
      </p:sp>
      <p:pic>
        <p:nvPicPr>
          <p:cNvPr id="12" name="Image 11" descr="Clavier ergo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84984"/>
            <a:ext cx="2077107" cy="1431644"/>
          </a:xfrm>
          <a:prstGeom prst="rect">
            <a:avLst/>
          </a:prstGeom>
        </p:spPr>
      </p:pic>
      <p:pic>
        <p:nvPicPr>
          <p:cNvPr id="13" name="Image 12" descr="Clavier ergo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068960"/>
            <a:ext cx="2742263" cy="1894141"/>
          </a:xfrm>
          <a:prstGeom prst="rect">
            <a:avLst/>
          </a:prstGeom>
        </p:spPr>
      </p:pic>
      <p:pic>
        <p:nvPicPr>
          <p:cNvPr id="15" name="Image 14" descr="Clavier ergo 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212976"/>
            <a:ext cx="2520280" cy="1604285"/>
          </a:xfrm>
          <a:prstGeom prst="rect">
            <a:avLst/>
          </a:prstGeom>
        </p:spPr>
      </p:pic>
      <p:pic>
        <p:nvPicPr>
          <p:cNvPr id="16" name="Image 15" descr="Clavier gamer 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05912" y="5013176"/>
            <a:ext cx="4058430" cy="1584176"/>
          </a:xfrm>
          <a:prstGeom prst="rect">
            <a:avLst/>
          </a:prstGeom>
        </p:spPr>
      </p:pic>
      <p:pic>
        <p:nvPicPr>
          <p:cNvPr id="17" name="Image 16" descr="clavier plian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1916832"/>
            <a:ext cx="1566411" cy="1224136"/>
          </a:xfrm>
          <a:prstGeom prst="rect">
            <a:avLst/>
          </a:prstGeom>
        </p:spPr>
      </p:pic>
      <p:pic>
        <p:nvPicPr>
          <p:cNvPr id="18" name="Image 17" descr="Clavier soupl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1988840"/>
            <a:ext cx="2448272" cy="11107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souris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4217"/>
            <a:ext cx="8229600" cy="2044823"/>
          </a:xfrm>
        </p:spPr>
        <p:txBody>
          <a:bodyPr>
            <a:normAutofit/>
          </a:bodyPr>
          <a:lstStyle/>
          <a:p>
            <a:r>
              <a:rPr lang="fr-FR" sz="3000" dirty="0" smtClean="0"/>
              <a:t>Elle n’a pas de bouton marche-arrêt</a:t>
            </a:r>
          </a:p>
          <a:p>
            <a:r>
              <a:rPr lang="fr-FR" sz="3000" dirty="0" smtClean="0"/>
              <a:t>Elle se branche sur l’unité centrale</a:t>
            </a:r>
          </a:p>
          <a:p>
            <a:r>
              <a:rPr lang="fr-FR" sz="3000" dirty="0" smtClean="0"/>
              <a:t>Elle est active quand on allume l’unité centrale</a:t>
            </a:r>
          </a:p>
        </p:txBody>
      </p:sp>
      <p:pic>
        <p:nvPicPr>
          <p:cNvPr id="4" name="Image 3" descr="Sour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5" y="3861049"/>
            <a:ext cx="2880320" cy="23967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788"/>
            <a:ext cx="1044575" cy="10445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443</Words>
  <Application>Microsoft Office PowerPoint</Application>
  <PresentationFormat>Affichage à l'écran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Thème Office</vt:lpstr>
      <vt:lpstr>Je sais utiliser mon ordinateur 1. Rappel des notions de base</vt:lpstr>
      <vt:lpstr>POSTE DE TRAVAIL</vt:lpstr>
      <vt:lpstr>Le poste de travail</vt:lpstr>
      <vt:lpstr>L’unité centrale</vt:lpstr>
      <vt:lpstr>L’écran</vt:lpstr>
      <vt:lpstr>Le clavier</vt:lpstr>
      <vt:lpstr>Le clavier</vt:lpstr>
      <vt:lpstr>Le clavier</vt:lpstr>
      <vt:lpstr>La souris</vt:lpstr>
      <vt:lpstr>La souris</vt:lpstr>
      <vt:lpstr>La souris</vt:lpstr>
      <vt:lpstr>On récapitule</vt:lpstr>
      <vt:lpstr>Démarrage de l’ordinateur</vt:lpstr>
      <vt:lpstr>Utilisation de la souris</vt:lpstr>
      <vt:lpstr>Utilisation du clavier</vt:lpstr>
      <vt:lpstr>Utilisation du clavier</vt:lpstr>
      <vt:lpstr>Utilisation du clavier</vt:lpstr>
      <vt:lpstr>Fonctionnement du clavier</vt:lpstr>
      <vt:lpstr>Fonctionnement du clavier</vt:lpstr>
      <vt:lpstr>On récapitule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</dc:creator>
  <cp:lastModifiedBy>Reine Cindy</cp:lastModifiedBy>
  <cp:revision>210</cp:revision>
  <dcterms:created xsi:type="dcterms:W3CDTF">2017-12-12T18:16:08Z</dcterms:created>
  <dcterms:modified xsi:type="dcterms:W3CDTF">2018-01-04T09:33:12Z</dcterms:modified>
</cp:coreProperties>
</file>